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1" r:id="rId3"/>
    <p:sldId id="262" r:id="rId4"/>
    <p:sldId id="266" r:id="rId5"/>
    <p:sldId id="267" r:id="rId6"/>
    <p:sldId id="265" r:id="rId7"/>
    <p:sldId id="268" r:id="rId8"/>
    <p:sldId id="269" r:id="rId9"/>
    <p:sldId id="272" r:id="rId10"/>
    <p:sldId id="271" r:id="rId11"/>
    <p:sldId id="274" r:id="rId12"/>
    <p:sldId id="25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 snapToGrid="0">
      <p:cViewPr>
        <p:scale>
          <a:sx n="49" d="100"/>
          <a:sy n="49" d="100"/>
        </p:scale>
        <p:origin x="-2580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E12F8-D0CA-44DF-A93C-E12808140B12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D8D73-F830-419E-83BB-B924BBF902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76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660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0" y="-36000"/>
            <a:ext cx="9144000" cy="6894000"/>
          </a:xfrm>
          <a:prstGeom prst="frame">
            <a:avLst>
              <a:gd name="adj1" fmla="val 291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6650" y="6576078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370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788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91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0" name="Рисунок 9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46054" y="6659804"/>
            <a:ext cx="1307478" cy="25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262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-91440"/>
            <a:ext cx="9144000" cy="6858000"/>
          </a:xfrm>
          <a:prstGeom prst="frame">
            <a:avLst>
              <a:gd name="adj1" fmla="val 291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217539" y="131321"/>
            <a:ext cx="8712000" cy="6444000"/>
          </a:xfrm>
          <a:prstGeom prst="frame">
            <a:avLst>
              <a:gd name="adj1" fmla="val 291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5144" y="6547480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94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549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74182" y="6612864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060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Рамка 11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67294 w 9144000"/>
              <a:gd name="connsiteY5" fmla="*/ 567294 h 6858000"/>
              <a:gd name="connsiteX6" fmla="*/ 567294 w 9144000"/>
              <a:gd name="connsiteY6" fmla="*/ 6290706 h 6858000"/>
              <a:gd name="connsiteX7" fmla="*/ 8576706 w 9144000"/>
              <a:gd name="connsiteY7" fmla="*/ 6290706 h 6858000"/>
              <a:gd name="connsiteX8" fmla="*/ 8576706 w 9144000"/>
              <a:gd name="connsiteY8" fmla="*/ 567294 h 6858000"/>
              <a:gd name="connsiteX9" fmla="*/ 567294 w 9144000"/>
              <a:gd name="connsiteY9" fmla="*/ 56729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67294 w 9144000"/>
              <a:gd name="connsiteY5" fmla="*/ 567294 h 6858000"/>
              <a:gd name="connsiteX6" fmla="*/ 554594 w 9144000"/>
              <a:gd name="connsiteY6" fmla="*/ 6532006 h 6858000"/>
              <a:gd name="connsiteX7" fmla="*/ 8576706 w 9144000"/>
              <a:gd name="connsiteY7" fmla="*/ 6290706 h 6858000"/>
              <a:gd name="connsiteX8" fmla="*/ 8576706 w 9144000"/>
              <a:gd name="connsiteY8" fmla="*/ 567294 h 6858000"/>
              <a:gd name="connsiteX9" fmla="*/ 567294 w 9144000"/>
              <a:gd name="connsiteY9" fmla="*/ 56729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67294 w 9144000"/>
              <a:gd name="connsiteY5" fmla="*/ 567294 h 6858000"/>
              <a:gd name="connsiteX6" fmla="*/ 554594 w 9144000"/>
              <a:gd name="connsiteY6" fmla="*/ 6532006 h 6858000"/>
              <a:gd name="connsiteX7" fmla="*/ 8576706 w 9144000"/>
              <a:gd name="connsiteY7" fmla="*/ 6290706 h 6858000"/>
              <a:gd name="connsiteX8" fmla="*/ 8691006 w 9144000"/>
              <a:gd name="connsiteY8" fmla="*/ 351394 h 6858000"/>
              <a:gd name="connsiteX9" fmla="*/ 567294 w 9144000"/>
              <a:gd name="connsiteY9" fmla="*/ 56729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67294 w 9144000"/>
              <a:gd name="connsiteY5" fmla="*/ 567294 h 6858000"/>
              <a:gd name="connsiteX6" fmla="*/ 554594 w 9144000"/>
              <a:gd name="connsiteY6" fmla="*/ 6532006 h 6858000"/>
              <a:gd name="connsiteX7" fmla="*/ 8691006 w 9144000"/>
              <a:gd name="connsiteY7" fmla="*/ 6290706 h 6858000"/>
              <a:gd name="connsiteX8" fmla="*/ 8691006 w 9144000"/>
              <a:gd name="connsiteY8" fmla="*/ 351394 h 6858000"/>
              <a:gd name="connsiteX9" fmla="*/ 567294 w 9144000"/>
              <a:gd name="connsiteY9" fmla="*/ 567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567294" y="567294"/>
                </a:moveTo>
                <a:cubicBezTo>
                  <a:pt x="563061" y="2555531"/>
                  <a:pt x="558827" y="4543769"/>
                  <a:pt x="554594" y="6532006"/>
                </a:cubicBezTo>
                <a:lnTo>
                  <a:pt x="8691006" y="6290706"/>
                </a:lnTo>
                <a:lnTo>
                  <a:pt x="8691006" y="351394"/>
                </a:lnTo>
                <a:lnTo>
                  <a:pt x="567294" y="567294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5" name="Рисунок 14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5414" y="6438375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502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Рисунок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626510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204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 descr="Рисунок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626510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977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96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151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3B97-3171-464A-AF1E-04EA509EE378}" type="datetimeFigureOut">
              <a:rPr lang="ru-RU" smtClean="0"/>
              <a:pPr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E89B-71E4-4819-AB5A-52AD0063A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57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zschool13.3dn.ru/11.jpg" TargetMode="External"/><Relationship Id="rId7" Type="http://schemas.openxmlformats.org/officeDocument/2006/relationships/hyperlink" Target="http://dddeti.ru/sites/default/files/styles/large/public/021.jpg?itok=ty1Beppn" TargetMode="External"/><Relationship Id="rId2" Type="http://schemas.openxmlformats.org/officeDocument/2006/relationships/hyperlink" Target="https://content.schools.by/cache/2a/94/2a947282a20d7ec5a8d787d4b40ae82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124nn.edusite.ru/data/objects/270/images/sm.jpg" TargetMode="External"/><Relationship Id="rId5" Type="http://schemas.openxmlformats.org/officeDocument/2006/relationships/hyperlink" Target="http://halimbekaul.dagschool.com/_http_schools/1711/halimbekaul/admin/ckfinder/core/connector/php/connector.phpfck_user_files/images/1schoolboy2-med.jpg" TargetMode="External"/><Relationship Id="rId4" Type="http://schemas.openxmlformats.org/officeDocument/2006/relationships/hyperlink" Target="http://&#1084;&#1077;&#1076;&#1087;&#1088;&#1086;&#1092;45.&#1088;&#1092;/wp-content/uploads/2016/04/107610777riczonv4y1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gaga.ru/pozdravlenya/stihi/1146755768-stihi-o-seme-dlya-detey-6-7-let-korotkie.html" TargetMode="External"/><Relationship Id="rId3" Type="http://schemas.openxmlformats.org/officeDocument/2006/relationships/hyperlink" Target="http://zimamcb.ru/6102015/glavnay/metodicheskii/dokumenty/buklet_podrostok.zdorove.budushhee..pdf" TargetMode="External"/><Relationship Id="rId7" Type="http://schemas.openxmlformats.org/officeDocument/2006/relationships/hyperlink" Target="http://gov.cap.ru/Home/82/cobitija/2011/05/sm22_8.jpg" TargetMode="External"/><Relationship Id="rId2" Type="http://schemas.openxmlformats.org/officeDocument/2006/relationships/hyperlink" Target="http://burdachok.ru/wp-content/uploads/2015/09/image26.jpe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1.std3.ru/9b/8b/14581001539b8b4c7031e2541a6c273d3968c1f60f.jpeg" TargetMode="External"/><Relationship Id="rId5" Type="http://schemas.openxmlformats.org/officeDocument/2006/relationships/hyperlink" Target="http://timereversing.ru/wp-content/uploads/2015/09/1401657890_17.jpg" TargetMode="External"/><Relationship Id="rId4" Type="http://schemas.openxmlformats.org/officeDocument/2006/relationships/hyperlink" Target="http://beauty-in-health.net/stihi/stihi-o-zdorove-dlya-detej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32878" y="477663"/>
            <a:ext cx="6687788" cy="1853526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502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i="1" dirty="0">
              <a:ln/>
              <a:blipFill dpi="0" rotWithShape="1"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oumangut.naz.obr55.ru/files/2016/04/7%D0%B0%D0%BF%D1%80%D0%B5%D0%BB%D1%8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23" y="439590"/>
            <a:ext cx="7412477" cy="5563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55660" y="5633485"/>
            <a:ext cx="3521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Кроловецкая</a:t>
            </a:r>
            <a:r>
              <a:rPr lang="ru-RU" dirty="0" smtClean="0"/>
              <a:t> Н.И.</a:t>
            </a:r>
          </a:p>
          <a:p>
            <a:r>
              <a:rPr lang="ru-RU" dirty="0"/>
              <a:t> </a:t>
            </a:r>
            <a:r>
              <a:rPr lang="ru-RU" dirty="0" smtClean="0"/>
              <a:t>             учитель математики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07796" y="627981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5152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ypsychcom.ipage.com/family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39" y="1083358"/>
            <a:ext cx="4428993" cy="29559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pic>
        <p:nvPicPr>
          <p:cNvPr id="3074" name="Picture 2" descr="http://timereversing.ru/wp-content/uploads/2015/09/1401657890_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94" y="3904539"/>
            <a:ext cx="4084690" cy="23442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96110" y="434477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200" b="1" dirty="0"/>
              <a:t>Я в дом, как в крепость, </a:t>
            </a:r>
            <a:br>
              <a:rPr lang="ru-RU" sz="3200" b="1" dirty="0"/>
            </a:br>
            <a:r>
              <a:rPr lang="ru-RU" sz="3200" b="1" dirty="0"/>
              <a:t>не пущу врага, </a:t>
            </a:r>
            <a:br>
              <a:rPr lang="ru-RU" sz="3200" b="1" dirty="0"/>
            </a:br>
            <a:r>
              <a:rPr lang="ru-RU" sz="3200" b="1" dirty="0"/>
              <a:t>Семью люблю я, </a:t>
            </a:r>
            <a:br>
              <a:rPr lang="ru-RU" sz="3200" b="1" dirty="0"/>
            </a:br>
            <a:r>
              <a:rPr lang="ru-RU" sz="3200" b="1" dirty="0"/>
              <a:t>как природу. </a:t>
            </a:r>
            <a:br>
              <a:rPr lang="ru-RU" sz="3200" b="1" dirty="0"/>
            </a:br>
            <a:r>
              <a:rPr lang="ru-RU" sz="3200" b="1" dirty="0"/>
              <a:t>Моя семья мне дорога, </a:t>
            </a:r>
            <a:br>
              <a:rPr lang="ru-RU" sz="3200" b="1" dirty="0"/>
            </a:br>
            <a:r>
              <a:rPr lang="ru-RU" sz="3200" b="1" dirty="0"/>
              <a:t>Я за нее в огонь и в </a:t>
            </a:r>
            <a:br>
              <a:rPr lang="ru-RU" sz="3200" b="1" dirty="0"/>
            </a:br>
            <a:r>
              <a:rPr lang="ru-RU" sz="3200" b="1" dirty="0"/>
              <a:t>воду.</a:t>
            </a:r>
            <a:br>
              <a:rPr lang="ru-RU" sz="3200" b="1" dirty="0"/>
            </a:br>
            <a:r>
              <a:rPr lang="ru-RU" sz="3200" b="1" dirty="0"/>
              <a:t>Юрий Дергунов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766691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s.4geo.ru/get/editors/landingpage/1452514292-6603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57" y="434477"/>
            <a:ext cx="7383294" cy="5495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6110" y="434477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9694" y="2568102"/>
            <a:ext cx="66342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solidFill>
                  <a:srgbClr val="00B050"/>
                </a:solidFill>
              </a:rPr>
              <a:t>Здоровые дети - в здоровой семье,</a:t>
            </a:r>
          </a:p>
          <a:p>
            <a:pPr fontAlgn="base"/>
            <a:r>
              <a:rPr lang="ru-RU" sz="3200" b="1" dirty="0">
                <a:solidFill>
                  <a:srgbClr val="00B050"/>
                </a:solidFill>
              </a:rPr>
              <a:t>Здоровые семьи - в здоровой стране,</a:t>
            </a:r>
          </a:p>
          <a:p>
            <a:pPr fontAlgn="base"/>
            <a:r>
              <a:rPr lang="ru-RU" sz="3200" b="1" dirty="0">
                <a:solidFill>
                  <a:srgbClr val="00B050"/>
                </a:solidFill>
              </a:rPr>
              <a:t>Здоровые страны - планета здорова,</a:t>
            </a:r>
          </a:p>
          <a:p>
            <a:pPr fontAlgn="base"/>
            <a:r>
              <a:rPr lang="ru-RU" sz="3200" b="1" dirty="0">
                <a:solidFill>
                  <a:srgbClr val="00B050"/>
                </a:solidFill>
              </a:rPr>
              <a:t>Здоровье - какое прекрасное слово!</a:t>
            </a:r>
          </a:p>
          <a:p>
            <a:pPr fontAlgn="base"/>
            <a:r>
              <a:rPr lang="ru-RU" sz="3200" b="1" dirty="0">
                <a:solidFill>
                  <a:srgbClr val="00B050"/>
                </a:solidFill>
              </a:rPr>
              <a:t>Так пусть на здоровой планете</a:t>
            </a:r>
          </a:p>
          <a:p>
            <a:pPr fontAlgn="base"/>
            <a:r>
              <a:rPr lang="ru-RU" sz="3200" b="1" dirty="0">
                <a:solidFill>
                  <a:srgbClr val="00B050"/>
                </a:solidFill>
              </a:rPr>
              <a:t>Растут здоровые дети!</a:t>
            </a:r>
          </a:p>
        </p:txBody>
      </p:sp>
    </p:spTree>
    <p:extLst>
      <p:ext uri="{BB962C8B-B14F-4D97-AF65-F5344CB8AC3E}">
        <p14:creationId xmlns="" xmlns:p14="http://schemas.microsoft.com/office/powerpoint/2010/main" val="3999322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9651" y="860579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4"/>
                </a:solidFill>
                <a:hlinkClick r:id="rId2"/>
              </a:rPr>
              <a:t>content.schools.by/cache/2a/94/2a947282a20d7ec5a8d787d4b40ae82a.jpg</a:t>
            </a:r>
            <a:r>
              <a:rPr lang="ru-RU" dirty="0" smtClean="0">
                <a:solidFill>
                  <a:schemeClr val="accent4"/>
                </a:solidFill>
              </a:rPr>
              <a:t> 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3152" y="1454047"/>
            <a:ext cx="3686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dzschool13.3dn.ru/11.jpg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3152" y="2049986"/>
            <a:ext cx="8370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http://xn--45-jlcd8aogi1b.xn--</a:t>
            </a:r>
            <a:r>
              <a:rPr lang="en-US" dirty="0" smtClean="0">
                <a:hlinkClick r:id="rId4"/>
              </a:rPr>
              <a:t>p1ai/wp-content/uploads/2016/04/107610777riczonv4y1.jpg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081" y="2742883"/>
            <a:ext cx="7499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http://halimbekaul.dagschool.com/_</a:t>
            </a:r>
            <a:r>
              <a:rPr lang="en-US" dirty="0" smtClean="0">
                <a:hlinkClick r:id="rId5"/>
              </a:rPr>
              <a:t>http_schools/1711/halimbekaul/admin/ckfinder/core/connector/php/connector.phpfck_user_files/images/1schoolboy2-med.jpg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7081" y="3864592"/>
            <a:ext cx="70914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school124nn.edusite.ru/data/objects/270/images/sm.jpg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7081" y="4428797"/>
            <a:ext cx="7772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dddeti.ru/sites/default/files/styles/large/public/021.jpg?itok=ty1Beppn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09152" y="486383"/>
            <a:ext cx="2627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Источники информации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15195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82494" y="914081"/>
            <a:ext cx="7305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burdachok.ru/wp-content/uploads/2015/09/image26.jpeg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2494" y="1560412"/>
            <a:ext cx="6974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http://zimamcb.ru/6102015/</a:t>
            </a:r>
            <a:r>
              <a:rPr lang="en-US" dirty="0" err="1">
                <a:hlinkClick r:id="rId3"/>
              </a:rPr>
              <a:t>glavnay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metodicheskii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dokumenty</a:t>
            </a:r>
            <a:r>
              <a:rPr lang="en-US" dirty="0">
                <a:hlinkClick r:id="rId3"/>
              </a:rPr>
              <a:t>/buklet_podrostok.zdorove.</a:t>
            </a:r>
            <a:r>
              <a:rPr lang="en-US" dirty="0" err="1">
                <a:hlinkClick r:id="rId3"/>
              </a:rPr>
              <a:t>budushhee</a:t>
            </a:r>
            <a:r>
              <a:rPr lang="en-US" dirty="0">
                <a:hlinkClick r:id="rId3"/>
              </a:rPr>
              <a:t>..</a:t>
            </a:r>
            <a:r>
              <a:rPr lang="en-US" dirty="0" err="1" smtClean="0">
                <a:hlinkClick r:id="rId3"/>
              </a:rPr>
              <a:t>pdf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2494" y="2459504"/>
            <a:ext cx="697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beauty-in-health.net/stihi/stihi-o-zdorove-dlya-detej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82494" y="3118274"/>
            <a:ext cx="7305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</a:t>
            </a:r>
            <a:r>
              <a:rPr lang="en-US">
                <a:hlinkClick r:id="rId5"/>
              </a:rPr>
              <a:t>://</a:t>
            </a:r>
            <a:r>
              <a:rPr lang="en-US" smtClean="0">
                <a:hlinkClick r:id="rId5"/>
              </a:rPr>
              <a:t>timereversing.ru/wp-content/uploads/2015/09/1401657890_17.jpg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2495" y="3784061"/>
            <a:ext cx="7441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v1.std3.ru/9b/8b/14581001539b8b4c7031e2541a6c273d3968c1f60f.jpeg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82493" y="4703724"/>
            <a:ext cx="7130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gov.cap.ru/Home/82/cobitija/2011/05/sm22_8.jpg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82493" y="5282517"/>
            <a:ext cx="7305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8"/>
              </a:rPr>
              <a:t>http://www.bugaga.ru/pozdravlenya/stihi/1146755768-stihi-o-seme-dlya-detey-6-7-let-korotkie.html#ixzz4cofYlQpq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1482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xn--45-jlcd8aogi1b.xn--p1ai/wp-content/uploads/2016/04/107610777riczonv4y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>
            <a:off x="155575" y="1011677"/>
            <a:ext cx="4591523" cy="44552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45149" y="599369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b="1" i="1" dirty="0"/>
              <a:t>Здоровье – это самое ценное, что у нас есть. И с этим ничто не может сравниться: ни богатство, ни положение в обществе, ни слава</a:t>
            </a:r>
            <a:r>
              <a:rPr lang="ru-RU" sz="2800" b="1" i="1" dirty="0" smtClean="0"/>
              <a:t>.</a:t>
            </a:r>
          </a:p>
          <a:p>
            <a:pPr algn="just"/>
            <a:r>
              <a:rPr lang="ru-RU" sz="2800" b="1" i="1" dirty="0" smtClean="0"/>
              <a:t>Это настоящая </a:t>
            </a:r>
            <a:r>
              <a:rPr lang="ru-RU" sz="2800" b="1" i="1" dirty="0"/>
              <a:t>драгоценность, </a:t>
            </a:r>
            <a:endParaRPr lang="ru-RU" sz="2800" b="1" i="1" dirty="0" smtClean="0"/>
          </a:p>
          <a:p>
            <a:pPr algn="just"/>
            <a:r>
              <a:rPr lang="ru-RU" sz="2800" b="1" i="1" dirty="0" smtClean="0"/>
              <a:t>подаренная </a:t>
            </a:r>
            <a:r>
              <a:rPr lang="ru-RU" sz="2800" b="1" i="1" dirty="0"/>
              <a:t>нам природой.</a:t>
            </a:r>
          </a:p>
          <a:p>
            <a:pPr algn="just"/>
            <a:r>
              <a:rPr lang="ru-RU" sz="2800" b="1" i="1" dirty="0"/>
              <a:t>Человек обязан беречь свое здоровье смолоду, ведь именно здоровый человек формирует сильную нацию.</a:t>
            </a:r>
          </a:p>
        </p:txBody>
      </p:sp>
    </p:spTree>
    <p:extLst>
      <p:ext uri="{BB962C8B-B14F-4D97-AF65-F5344CB8AC3E}">
        <p14:creationId xmlns="" xmlns:p14="http://schemas.microsoft.com/office/powerpoint/2010/main" val="3314520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000" spd="slow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sc-mgn.ru/img/12469178-pozdravleniya-na-den-zdorov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03" y="996689"/>
            <a:ext cx="4617690" cy="4482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52936" y="606305"/>
            <a:ext cx="3375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В далеком 1948 году была основана Всемирная организация здравоохранения. Это произошло </a:t>
            </a:r>
            <a:endParaRPr lang="ru-RU" sz="2800" b="1" i="1" dirty="0" smtClean="0"/>
          </a:p>
          <a:p>
            <a:r>
              <a:rPr lang="ru-RU" sz="2800" b="1" i="1" dirty="0" smtClean="0"/>
              <a:t>7 </a:t>
            </a:r>
            <a:r>
              <a:rPr lang="ru-RU" sz="2800" b="1" i="1" dirty="0"/>
              <a:t>апреля, поэтому именно в эту дату, отмечается </a:t>
            </a:r>
            <a:endParaRPr lang="ru-RU" sz="2800" b="1" i="1" dirty="0" smtClean="0"/>
          </a:p>
          <a:p>
            <a:r>
              <a:rPr lang="ru-RU" sz="2800" b="1" i="1" dirty="0" smtClean="0"/>
              <a:t>Всемирный </a:t>
            </a:r>
            <a:r>
              <a:rPr lang="ru-RU" sz="2800" b="1" i="1" dirty="0"/>
              <a:t>день здоровья.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3716736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466929"/>
            <a:ext cx="7886700" cy="1361871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00B050"/>
                </a:solidFill>
              </a:rPr>
              <a:t>Составляющие    </a:t>
            </a:r>
            <a:br>
              <a:rPr lang="ru-RU" sz="4800" b="1" i="1" dirty="0" smtClean="0">
                <a:solidFill>
                  <a:srgbClr val="00B050"/>
                </a:solidFill>
              </a:rPr>
            </a:br>
            <a:r>
              <a:rPr lang="ru-RU" sz="4800" b="1" i="1" dirty="0">
                <a:solidFill>
                  <a:srgbClr val="00B050"/>
                </a:solidFill>
              </a:rPr>
              <a:t> </a:t>
            </a:r>
            <a:r>
              <a:rPr lang="ru-RU" sz="4800" b="1" i="1" dirty="0" smtClean="0">
                <a:solidFill>
                  <a:srgbClr val="00B050"/>
                </a:solidFill>
              </a:rPr>
              <a:t>                     здоровья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dzschool13.3dn.ru/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553" y="2198451"/>
            <a:ext cx="2318766" cy="23118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1261012" y="2548256"/>
            <a:ext cx="2159541" cy="1159449"/>
          </a:xfrm>
          <a:prstGeom prst="cloudCallout">
            <a:avLst>
              <a:gd name="adj1" fmla="val 62050"/>
              <a:gd name="adj2" fmla="val 7256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Питание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1186772" y="4510987"/>
            <a:ext cx="2690979" cy="925958"/>
          </a:xfrm>
          <a:prstGeom prst="cloudCallout">
            <a:avLst>
              <a:gd name="adj1" fmla="val 66648"/>
              <a:gd name="adj2" fmla="val -6146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Отсутствие вредных привычек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1330086" y="1257349"/>
            <a:ext cx="2404353" cy="987260"/>
          </a:xfrm>
          <a:prstGeom prst="cloudCallout">
            <a:avLst>
              <a:gd name="adj1" fmla="val 73840"/>
              <a:gd name="adj2" fmla="val 11176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Режим дня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5904686" y="1595336"/>
            <a:ext cx="2383281" cy="1162358"/>
          </a:xfrm>
          <a:prstGeom prst="cloudCallout">
            <a:avLst>
              <a:gd name="adj1" fmla="val -77171"/>
              <a:gd name="adj2" fmla="val 5580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Двигательная активность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4854099" y="4510336"/>
            <a:ext cx="3161491" cy="1350677"/>
          </a:xfrm>
          <a:prstGeom prst="cloudCallout">
            <a:avLst>
              <a:gd name="adj1" fmla="val -58996"/>
              <a:gd name="adj2" fmla="val -5561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Благоприятная психологическая обстановка в семье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5739319" y="3111252"/>
            <a:ext cx="2548649" cy="1292518"/>
          </a:xfrm>
          <a:prstGeom prst="cloudCallout">
            <a:avLst>
              <a:gd name="adj1" fmla="val -52131"/>
              <a:gd name="adj2" fmla="val 113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Профилактика болезней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закаливание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8" name="Picture 2" descr="https://content.schools.by/cache/2a/94/2a947282a20d7ec5a8d787d4b40ae82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78" y="1218438"/>
            <a:ext cx="788615" cy="1224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928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pic>
        <p:nvPicPr>
          <p:cNvPr id="1026" name="Picture 2" descr="http://halimbekaul.dagschool.com/_http_schools/1711/halimbekaul/admin/ckfinder/core/connector/php/connector.phpfck_user_files/images/1schoolboy2-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73" y="2570125"/>
            <a:ext cx="2912007" cy="32295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chool124nn.edusite.ru/data/objects/270/images/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657" y="431207"/>
            <a:ext cx="2404776" cy="26091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ddeti.ru/sites/default/files/styles/large/public/021.jpg?itok=ty1Bepp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30" y="3698535"/>
            <a:ext cx="3278481" cy="28481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8212" y="606305"/>
            <a:ext cx="544544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         </a:t>
            </a:r>
            <a:r>
              <a:rPr lang="ru-RU" sz="4000" b="1" dirty="0" smtClean="0">
                <a:solidFill>
                  <a:srgbClr val="00B050"/>
                </a:solidFill>
              </a:rPr>
              <a:t>Режим дня- </a:t>
            </a:r>
          </a:p>
          <a:p>
            <a:pPr algn="ctr"/>
            <a:r>
              <a:rPr lang="ru-RU" sz="4000" b="1" dirty="0">
                <a:solidFill>
                  <a:srgbClr val="00B050"/>
                </a:solidFill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    </a:t>
            </a:r>
            <a:r>
              <a:rPr lang="ru-RU" sz="3600" b="1" dirty="0" smtClean="0">
                <a:solidFill>
                  <a:srgbClr val="00B050"/>
                </a:solidFill>
              </a:rPr>
              <a:t>это  правильное</a:t>
            </a:r>
            <a:r>
              <a:rPr lang="ru-RU" sz="3600" b="1" dirty="0">
                <a:solidFill>
                  <a:srgbClr val="00B050"/>
                </a:solidFill>
              </a:rPr>
              <a:t> р</a:t>
            </a:r>
            <a:r>
              <a:rPr lang="ru-RU" sz="3600" b="1" dirty="0" smtClean="0">
                <a:solidFill>
                  <a:srgbClr val="00B050"/>
                </a:solidFill>
              </a:rPr>
              <a:t>аспределение времени</a:t>
            </a:r>
          </a:p>
          <a:p>
            <a:pPr algn="ctr"/>
            <a:r>
              <a:rPr lang="ru-RU" sz="3600" b="1" dirty="0">
                <a:solidFill>
                  <a:srgbClr val="00B050"/>
                </a:solidFill>
              </a:rPr>
              <a:t>н</a:t>
            </a:r>
            <a:r>
              <a:rPr lang="ru-RU" sz="3600" b="1" dirty="0" smtClean="0">
                <a:solidFill>
                  <a:srgbClr val="00B050"/>
                </a:solidFill>
              </a:rPr>
              <a:t>а основные жизненные 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потребности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638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tdata.ru/u12/photoA043/20880362538-0/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60" y="1429377"/>
            <a:ext cx="7945169" cy="48291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http://estalsch4.edumsko.ru/uploads/3000/2183/section/144082/medkabinet/snimok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79" y="1456135"/>
            <a:ext cx="8299193" cy="52286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5-bal.ru/pars_docs/refs/43/42526/42526_html_61de44f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47" y="1414226"/>
            <a:ext cx="8299193" cy="51419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9848" y="498901"/>
            <a:ext cx="795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B050"/>
                </a:solidFill>
              </a:rPr>
              <a:t>Правила здорового питания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9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6929" y="389107"/>
            <a:ext cx="8346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Вредным привычкам –</a:t>
            </a:r>
            <a:r>
              <a:rPr lang="ru-RU" sz="5400" b="1" dirty="0" smtClean="0">
                <a:solidFill>
                  <a:srgbClr val="00B050"/>
                </a:solidFill>
              </a:rPr>
              <a:t>нет</a:t>
            </a:r>
            <a:r>
              <a:rPr lang="ru-RU" sz="4000" b="1" dirty="0" smtClean="0">
                <a:solidFill>
                  <a:srgbClr val="00B050"/>
                </a:solidFill>
              </a:rPr>
              <a:t>!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burdachok.ru/wp-content/uploads/2015/09/image26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7529"/>
          <a:stretch/>
        </p:blipFill>
        <p:spPr bwMode="auto">
          <a:xfrm>
            <a:off x="5345348" y="4021349"/>
            <a:ext cx="2704827" cy="2401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6929" y="1560412"/>
            <a:ext cx="70233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Вредным привычкам – нет! </a:t>
            </a:r>
            <a:endParaRPr lang="ru-RU" sz="3200" dirty="0" smtClean="0"/>
          </a:p>
          <a:p>
            <a:r>
              <a:rPr lang="ru-RU" sz="3200" dirty="0" smtClean="0"/>
              <a:t>Скажи </a:t>
            </a:r>
            <a:r>
              <a:rPr lang="ru-RU" sz="3200" dirty="0"/>
              <a:t>всем друзьям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Вредным привычкам – нет! </a:t>
            </a:r>
            <a:endParaRPr lang="ru-RU" sz="3200" dirty="0" smtClean="0"/>
          </a:p>
          <a:p>
            <a:r>
              <a:rPr lang="ru-RU" sz="3200" dirty="0" smtClean="0"/>
              <a:t>Скажи </a:t>
            </a:r>
            <a:r>
              <a:rPr lang="ru-RU" sz="3200" dirty="0"/>
              <a:t>себе сам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Вредным привычкам – нет! </a:t>
            </a:r>
            <a:endParaRPr lang="ru-RU" sz="3200" dirty="0" smtClean="0"/>
          </a:p>
          <a:p>
            <a:r>
              <a:rPr lang="ru-RU" sz="3200" dirty="0" smtClean="0"/>
              <a:t>Знай </a:t>
            </a:r>
            <a:r>
              <a:rPr lang="ru-RU" sz="3200" dirty="0"/>
              <a:t>всегда. </a:t>
            </a:r>
            <a:endParaRPr lang="ru-RU" sz="3200" dirty="0" smtClean="0"/>
          </a:p>
          <a:p>
            <a:r>
              <a:rPr lang="ru-RU" sz="3200" dirty="0" smtClean="0"/>
              <a:t>Вредные </a:t>
            </a:r>
            <a:r>
              <a:rPr lang="ru-RU" sz="3200" dirty="0"/>
              <a:t>привычки – смерть! </a:t>
            </a:r>
            <a:endParaRPr lang="ru-RU" sz="3200" dirty="0" smtClean="0"/>
          </a:p>
          <a:p>
            <a:r>
              <a:rPr lang="ru-RU" sz="3200" dirty="0" smtClean="0"/>
              <a:t>Убьёшь </a:t>
            </a:r>
            <a:r>
              <a:rPr lang="ru-RU" sz="3200" dirty="0"/>
              <a:t>себя.</a:t>
            </a:r>
          </a:p>
        </p:txBody>
      </p:sp>
      <p:pic>
        <p:nvPicPr>
          <p:cNvPr id="6" name="Picture 2" descr="http://burdachok.ru/wp-content/uploads/2015/09/image26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236187" y="1620084"/>
            <a:ext cx="2577458" cy="2401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27291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69651" y="375472"/>
            <a:ext cx="8482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Если хочешь быть здоров,</a:t>
            </a:r>
          </a:p>
          <a:p>
            <a:r>
              <a:rPr lang="ru-RU" sz="4800" b="1" dirty="0">
                <a:solidFill>
                  <a:srgbClr val="00B050"/>
                </a:solidFill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</a:rPr>
              <a:t>    закаляйся!</a:t>
            </a:r>
            <a:endParaRPr lang="ru-RU" sz="48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http://www.arpeflu.ru/wp-content/uploads/2016/12/2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31" y="3952307"/>
            <a:ext cx="4159629" cy="24957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5" name="Picture 4" descr="http://detsad-60.ru/sites/default/files/field/image/bosik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50" y="2526604"/>
            <a:ext cx="3976881" cy="2851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6" name="Picture 2" descr="http://www.svadbuzz.ru/sites/default/files/imagecache/photo-big/users/1/photo/2016/218/EiXko9864L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899" y="1698912"/>
            <a:ext cx="4689077" cy="22358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36581403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936" y="606305"/>
            <a:ext cx="3375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606305"/>
            <a:ext cx="37937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50"/>
                </a:solidFill>
              </a:rPr>
              <a:t>Чтобы быть всегда здоровым</a:t>
            </a:r>
            <a:r>
              <a:rPr lang="ru-RU" sz="4000" dirty="0">
                <a:solidFill>
                  <a:srgbClr val="00B050"/>
                </a:solidFill>
              </a:rPr>
              <a:t>,</a:t>
            </a:r>
            <a:br>
              <a:rPr lang="ru-RU" sz="4000" dirty="0">
                <a:solidFill>
                  <a:srgbClr val="00B050"/>
                </a:solidFill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s://v1.std3.ru/9b/8b/1458100153-9b8b4c7031e2541a6c273d3968c1f60f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8" y="3295040"/>
            <a:ext cx="4486984" cy="3076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m0-tub-ru.yandex.net/i?id=da7dd03e23f157f7a7a073b77b31b89a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186" y="606305"/>
            <a:ext cx="3920245" cy="29401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5252936" y="3559043"/>
            <a:ext cx="3375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</a:rPr>
              <a:t>Нужно бегать и скакать.</a:t>
            </a:r>
            <a:br>
              <a:rPr lang="ru-RU" sz="3200" b="1" dirty="0">
                <a:solidFill>
                  <a:prstClr val="black"/>
                </a:solidFill>
              </a:rPr>
            </a:br>
            <a:r>
              <a:rPr lang="ru-RU" sz="3200" b="1" dirty="0">
                <a:solidFill>
                  <a:prstClr val="black"/>
                </a:solidFill>
              </a:rPr>
              <a:t>Больше спортом заниматься,</a:t>
            </a:r>
            <a:br>
              <a:rPr lang="ru-RU" sz="3200" b="1" dirty="0">
                <a:solidFill>
                  <a:prstClr val="black"/>
                </a:solidFill>
              </a:rPr>
            </a:br>
            <a:r>
              <a:rPr lang="ru-RU" sz="3200" b="1" dirty="0">
                <a:solidFill>
                  <a:prstClr val="black"/>
                </a:solidFill>
              </a:rPr>
              <a:t>И здоровым не скучать</a:t>
            </a:r>
            <a:r>
              <a:rPr lang="ru-RU" sz="24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8806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</TotalTime>
  <Words>261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Слайд 2</vt:lpstr>
      <vt:lpstr>Слайд 3</vt:lpstr>
      <vt:lpstr>Составляющие                           здоровья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Зелёная рамка шаблон</dc:title>
  <dc:creator>Неверова О.И.</dc:creator>
  <cp:lastModifiedBy>Natasha</cp:lastModifiedBy>
  <cp:revision>108</cp:revision>
  <dcterms:created xsi:type="dcterms:W3CDTF">2016-10-27T14:51:55Z</dcterms:created>
  <dcterms:modified xsi:type="dcterms:W3CDTF">2023-07-24T10:57:02Z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923745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