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58" r:id="rId4"/>
    <p:sldId id="273" r:id="rId5"/>
    <p:sldId id="274" r:id="rId6"/>
    <p:sldId id="275" r:id="rId7"/>
    <p:sldId id="276" r:id="rId8"/>
    <p:sldId id="280" r:id="rId9"/>
    <p:sldId id="262" r:id="rId10"/>
    <p:sldId id="281" r:id="rId11"/>
    <p:sldId id="277" r:id="rId12"/>
    <p:sldId id="266" r:id="rId13"/>
    <p:sldId id="282" r:id="rId14"/>
    <p:sldId id="263" r:id="rId15"/>
    <p:sldId id="268" r:id="rId16"/>
    <p:sldId id="283" r:id="rId17"/>
    <p:sldId id="28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64" autoAdjust="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E27C835-EAF9-4D3F-87BC-4B839F8359ED}" type="datetimeFigureOut">
              <a:rPr lang="ru-RU" smtClean="0"/>
              <a:pPr/>
              <a:t>01.09.2021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34E3D9C-A3C1-4C65-8C4A-8ACB91134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27C835-EAF9-4D3F-87BC-4B839F8359ED}" type="datetimeFigureOut">
              <a:rPr lang="ru-RU" smtClean="0"/>
              <a:pPr/>
              <a:t>01.09.2021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4E3D9C-A3C1-4C65-8C4A-8ACB91134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27C835-EAF9-4D3F-87BC-4B839F8359ED}" type="datetimeFigureOut">
              <a:rPr lang="ru-RU" smtClean="0"/>
              <a:pPr/>
              <a:t>01.09.2021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4E3D9C-A3C1-4C65-8C4A-8ACB91134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7924800" cy="4419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34628-ED9A-4076-9D8B-6877F6C56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395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09600" y="3886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8D27E-7D1B-43F3-ACC7-A01B56C72F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7221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27C835-EAF9-4D3F-87BC-4B839F8359ED}" type="datetimeFigureOut">
              <a:rPr lang="ru-RU" smtClean="0"/>
              <a:pPr/>
              <a:t>01.09.2021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4E3D9C-A3C1-4C65-8C4A-8ACB911344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27C835-EAF9-4D3F-87BC-4B839F8359ED}" type="datetimeFigureOut">
              <a:rPr lang="ru-RU" smtClean="0"/>
              <a:pPr/>
              <a:t>01.09.2021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4E3D9C-A3C1-4C65-8C4A-8ACB911344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27C835-EAF9-4D3F-87BC-4B839F8359ED}" type="datetimeFigureOut">
              <a:rPr lang="ru-RU" smtClean="0"/>
              <a:pPr/>
              <a:t>01.09.2021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4E3D9C-A3C1-4C65-8C4A-8ACB911344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27C835-EAF9-4D3F-87BC-4B839F8359ED}" type="datetimeFigureOut">
              <a:rPr lang="ru-RU" smtClean="0"/>
              <a:pPr/>
              <a:t>01.09.2021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4E3D9C-A3C1-4C65-8C4A-8ACB91134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27C835-EAF9-4D3F-87BC-4B839F8359ED}" type="datetimeFigureOut">
              <a:rPr lang="ru-RU" smtClean="0"/>
              <a:pPr/>
              <a:t>01.09.2021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4E3D9C-A3C1-4C65-8C4A-8ACB911344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27C835-EAF9-4D3F-87BC-4B839F8359ED}" type="datetimeFigureOut">
              <a:rPr lang="ru-RU" smtClean="0"/>
              <a:pPr/>
              <a:t>01.09.2021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4E3D9C-A3C1-4C65-8C4A-8ACB91134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E27C835-EAF9-4D3F-87BC-4B839F8359ED}" type="datetimeFigureOut">
              <a:rPr lang="ru-RU" smtClean="0"/>
              <a:pPr/>
              <a:t>01.09.2021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4E3D9C-A3C1-4C65-8C4A-8ACB91134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E27C835-EAF9-4D3F-87BC-4B839F8359ED}" type="datetimeFigureOut">
              <a:rPr lang="ru-RU" smtClean="0"/>
              <a:pPr/>
              <a:t>01.09.2021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34E3D9C-A3C1-4C65-8C4A-8ACB911344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E27C835-EAF9-4D3F-87BC-4B839F8359ED}" type="datetimeFigureOut">
              <a:rPr lang="ru-RU" smtClean="0"/>
              <a:pPr/>
              <a:t>01.09.2021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34E3D9C-A3C1-4C65-8C4A-8ACB91134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gif"/><Relationship Id="rId7" Type="http://schemas.openxmlformats.org/officeDocument/2006/relationships/image" Target="../media/image21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700808"/>
            <a:ext cx="7772400" cy="2385611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 smtClean="0">
                <a:latin typeface="Bookman Old Style" pitchFamily="18" charset="0"/>
              </a:rPr>
              <a:t>Что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u="sng" dirty="0" smtClean="0">
                <a:latin typeface="Bookman Old Style" pitchFamily="18" charset="0"/>
              </a:rPr>
              <a:t>изучает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u="sng" dirty="0" smtClean="0">
                <a:latin typeface="Bookman Old Style" pitchFamily="18" charset="0"/>
              </a:rPr>
              <a:t>физика? Некоторые физические термины.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урок физики в 7 классе</a:t>
            </a:r>
            <a:endParaRPr lang="ru-RU" sz="2800" dirty="0"/>
          </a:p>
        </p:txBody>
      </p:sp>
      <p:sp>
        <p:nvSpPr>
          <p:cNvPr id="5126" name="AutoShape 6" descr="http://www.sinp.msu.ru/ru/system/files/nodes_img/nuclearfisics_bod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8" name="AutoShape 8" descr="http://www.sinp.msu.ru/ru/system/files/nodes_img/nuclearfisics_bod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0" name="AutoShape 10" descr="http://www.sinp.msu.ru/ru/system/files/nodes_img/nuclearfisics_bod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2" name="AutoShape 12" descr="http://www.sinp.msu.ru/ru/system/files/nodes_img/nuclearfisics_bod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4" name="AutoShape 14" descr="http://www.sinp.msu.ru/ru/system/files/nodes_img/nuclearfisics_bod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Documents and Settings\Admin\Рабочий стол\мама\atom_molecule_md_wm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2084" y="0"/>
            <a:ext cx="1931915" cy="170080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sz="quarter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ru-RU" sz="3800" u="sng" dirty="0" smtClean="0"/>
              <a:t>Явления</a:t>
            </a:r>
            <a:r>
              <a:rPr lang="ru-RU" sz="3800" dirty="0" smtClean="0"/>
              <a:t> – </a:t>
            </a:r>
            <a:r>
              <a:rPr lang="ru-RU" sz="2500" dirty="0" smtClean="0"/>
              <a:t>изменения, происходящие </a:t>
            </a:r>
            <a:r>
              <a:rPr lang="ru-RU" sz="2500" dirty="0" smtClean="0"/>
              <a:t>с телами и веществами в </a:t>
            </a:r>
            <a:r>
              <a:rPr lang="ru-RU" sz="2500" dirty="0" smtClean="0"/>
              <a:t>окружающем нас </a:t>
            </a:r>
            <a:r>
              <a:rPr lang="ru-RU" sz="2500" dirty="0" smtClean="0"/>
              <a:t>мире.</a:t>
            </a:r>
            <a:endParaRPr lang="ru-RU" sz="2500" dirty="0" smtClean="0"/>
          </a:p>
        </p:txBody>
      </p:sp>
      <p:pic>
        <p:nvPicPr>
          <p:cNvPr id="31747" name="Picture 3" descr="0001878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"/>
          <a:stretch>
            <a:fillRect/>
          </a:stretch>
        </p:blipFill>
        <p:spPr>
          <a:xfrm>
            <a:off x="467544" y="1484784"/>
            <a:ext cx="3543300" cy="2322513"/>
          </a:xfrm>
          <a:noFill/>
        </p:spPr>
      </p:pic>
      <p:pic>
        <p:nvPicPr>
          <p:cNvPr id="31748" name="Picture 4" descr="0004142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44008" y="1484784"/>
            <a:ext cx="3505200" cy="2314575"/>
          </a:xfrm>
          <a:noFill/>
        </p:spPr>
      </p:pic>
      <p:pic>
        <p:nvPicPr>
          <p:cNvPr id="31749" name="Picture 5" descr="0004084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7544" y="4077072"/>
            <a:ext cx="3581400" cy="2389188"/>
          </a:xfrm>
          <a:noFill/>
        </p:spPr>
      </p:pic>
      <p:pic>
        <p:nvPicPr>
          <p:cNvPr id="31750" name="Picture 6" descr="0004454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44008" y="4005064"/>
            <a:ext cx="3505200" cy="23383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230425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Физические </a:t>
            </a:r>
            <a:r>
              <a:rPr lang="ru-RU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явления- </a:t>
            </a:r>
            <a:r>
              <a:rPr 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любые превращения или проявления его свойств, происходящие без изменения состава вещества.</a:t>
            </a:r>
            <a:endParaRPr lang="ru-RU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551836"/>
            <a:ext cx="51663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Courier New" pitchFamily="49" charset="0"/>
              <a:buChar char="o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Механические</a:t>
            </a:r>
          </a:p>
          <a:p>
            <a:pPr lvl="1">
              <a:buFont typeface="Courier New" pitchFamily="49" charset="0"/>
              <a:buChar char="o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Электрические</a:t>
            </a:r>
          </a:p>
          <a:p>
            <a:pPr lvl="1">
              <a:buFont typeface="Courier New" pitchFamily="49" charset="0"/>
              <a:buChar char="o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Магнитные </a:t>
            </a:r>
          </a:p>
          <a:p>
            <a:pPr lvl="1">
              <a:buFont typeface="Courier New" pitchFamily="49" charset="0"/>
              <a:buChar char="o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Тепловые</a:t>
            </a:r>
          </a:p>
          <a:p>
            <a:pPr lvl="1">
              <a:buFont typeface="Courier New" pitchFamily="49" charset="0"/>
              <a:buChar char="o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Звуковые</a:t>
            </a:r>
          </a:p>
          <a:p>
            <a:pPr lvl="1">
              <a:buFont typeface="Courier New" pitchFamily="49" charset="0"/>
              <a:buChar char="o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Световые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Picture 8" descr="D:\физика\от Ирины\картинки и анимашки\игра на гитаре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92896"/>
            <a:ext cx="1057276" cy="1002210"/>
          </a:xfrm>
          <a:prstGeom prst="rect">
            <a:avLst/>
          </a:prstGeom>
          <a:noFill/>
        </p:spPr>
      </p:pic>
      <p:pic>
        <p:nvPicPr>
          <p:cNvPr id="6" name="Picture 9" descr="C:\Documents and Settings\Admin\Рабочий стол\на конкурс\00000123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54" y="3789040"/>
            <a:ext cx="1214446" cy="1214446"/>
          </a:xfrm>
          <a:prstGeom prst="rect">
            <a:avLst/>
          </a:prstGeom>
          <a:noFill/>
        </p:spPr>
      </p:pic>
      <p:pic>
        <p:nvPicPr>
          <p:cNvPr id="7" name="Picture 3" descr="C:\Documents and Settings\Admin\Рабочий стол\на конкурс\7148_wm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717032"/>
            <a:ext cx="2000264" cy="1297314"/>
          </a:xfrm>
          <a:prstGeom prst="rect">
            <a:avLst/>
          </a:prstGeom>
          <a:noFill/>
        </p:spPr>
      </p:pic>
      <p:pic>
        <p:nvPicPr>
          <p:cNvPr id="8" name="Picture 4" descr="C:\Documents and Settings\Admin\Рабочий стол\на конкурс\images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725144"/>
            <a:ext cx="1214460" cy="1214460"/>
          </a:xfrm>
          <a:prstGeom prst="rect">
            <a:avLst/>
          </a:prstGeom>
          <a:noFill/>
        </p:spPr>
      </p:pic>
      <p:pic>
        <p:nvPicPr>
          <p:cNvPr id="9" name="Picture 5" descr="C:\Documents and Settings\Admin\Рабочий стол\на конкурс\1817magne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2636912"/>
            <a:ext cx="1918019" cy="108744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2267744" y="1412776"/>
            <a:ext cx="4968552" cy="24482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Физическим телом  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называют  любое из окружающих  тел: каплю воды, тетрадь, школу, птицу, песчинку и др.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571612"/>
            <a:ext cx="457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Физические тела могут иметь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определенную форму и занимать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некоторый  объем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Выгнутая вправо стрелка 12"/>
          <p:cNvSpPr/>
          <p:nvPr/>
        </p:nvSpPr>
        <p:spPr>
          <a:xfrm>
            <a:off x="7643834" y="2786058"/>
            <a:ext cx="642942" cy="1143008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лево стрелка 13"/>
          <p:cNvSpPr/>
          <p:nvPr/>
        </p:nvSpPr>
        <p:spPr>
          <a:xfrm>
            <a:off x="1071538" y="2857496"/>
            <a:ext cx="571504" cy="1071570"/>
          </a:xfrm>
          <a:prstGeom prst="curv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7544" y="4005064"/>
            <a:ext cx="4002238" cy="24528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857752" y="4071942"/>
            <a:ext cx="3890712" cy="252541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482" name="Picture 2" descr="D:\физика\от Ирины\картинки и анимашки\яблоко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636"/>
            <a:ext cx="1152525" cy="8382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000100" y="4214818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тела одинаковой формы,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но  разного объема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9" name="Picture 2" descr="D:\физика\от Ирины\картинки и анимашки\яблоко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4929198"/>
            <a:ext cx="1500198" cy="1091053"/>
          </a:xfrm>
          <a:prstGeom prst="rect">
            <a:avLst/>
          </a:prstGeom>
          <a:noFill/>
        </p:spPr>
      </p:pic>
      <p:pic>
        <p:nvPicPr>
          <p:cNvPr id="20" name="Picture 2" descr="D:\физика\от Ирины\картинки и анимашки\яблоко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725144"/>
            <a:ext cx="1928826" cy="1402783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5357818" y="4071942"/>
            <a:ext cx="26432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Тела разной формы, но одинакового объема</a:t>
            </a:r>
          </a:p>
          <a:p>
            <a:endParaRPr lang="ru-RU" dirty="0"/>
          </a:p>
        </p:txBody>
      </p:sp>
      <p:pic>
        <p:nvPicPr>
          <p:cNvPr id="20483" name="Picture 3" descr="C:\Documents and Settings\Admin\Рабочий стол\на конкурс\Play_dough_047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869160"/>
            <a:ext cx="2761467" cy="152356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363272" cy="4900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   </a:t>
            </a:r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Тело                        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Вещество</a:t>
            </a:r>
          </a:p>
          <a:p>
            <a:r>
              <a:rPr lang="ru-RU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Свеча 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парафин </a:t>
            </a:r>
          </a:p>
          <a:p>
            <a:r>
              <a:rPr lang="ru-RU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Стакан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стекло</a:t>
            </a:r>
          </a:p>
          <a:p>
            <a:r>
              <a:rPr lang="ru-RU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Стул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дерево</a:t>
            </a:r>
          </a:p>
          <a:p>
            <a:r>
              <a:rPr lang="ru-RU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Платье 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ткань</a:t>
            </a:r>
          </a:p>
          <a:p>
            <a:r>
              <a:rPr lang="ru-RU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Кран 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железо</a:t>
            </a:r>
          </a:p>
          <a:p>
            <a:r>
              <a:rPr lang="ru-RU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Капля воды  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</a:p>
          <a:p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12474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Вещество </a:t>
            </a: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–это все то, из чего состоят физические тела.</a:t>
            </a:r>
            <a:endParaRPr lang="ru-RU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2771800" y="1700808"/>
            <a:ext cx="20882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771800" y="2492896"/>
            <a:ext cx="23042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771800" y="3140968"/>
            <a:ext cx="23042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771800" y="3789040"/>
            <a:ext cx="23042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771800" y="4437112"/>
            <a:ext cx="23042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699792" y="5085184"/>
            <a:ext cx="23042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707904" y="5805264"/>
            <a:ext cx="1800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1556792"/>
            <a:ext cx="8572560" cy="31393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4400" b="1" u="sng" dirty="0" smtClean="0">
                <a:latin typeface="Times New Roman" pitchFamily="18" charset="0"/>
                <a:cs typeface="Times New Roman" pitchFamily="18" charset="0"/>
              </a:rPr>
              <a:t>Материя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- это всё то, что существует во Вселенной независимо от нашего сознания (небесные тела, растения, животные и др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.).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Установите соответствие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2857488" y="1285860"/>
            <a:ext cx="3214710" cy="78581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явление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214282" y="2071678"/>
            <a:ext cx="3286148" cy="50006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вещество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5500694" y="2000240"/>
            <a:ext cx="3000396" cy="50006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тело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22530" name="Picture 2" descr="D:\физика\от Ирины\картинки и анимашки\телефон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714620"/>
            <a:ext cx="1214446" cy="1001918"/>
          </a:xfrm>
          <a:prstGeom prst="rect">
            <a:avLst/>
          </a:prstGeom>
          <a:noFill/>
        </p:spPr>
      </p:pic>
      <p:pic>
        <p:nvPicPr>
          <p:cNvPr id="22531" name="Picture 3" descr="D:\физика\от Ирины\картинки и анимашки\ель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714620"/>
            <a:ext cx="740839" cy="1143008"/>
          </a:xfrm>
          <a:prstGeom prst="rect">
            <a:avLst/>
          </a:prstGeom>
          <a:noFill/>
        </p:spPr>
      </p:pic>
      <p:pic>
        <p:nvPicPr>
          <p:cNvPr id="22535" name="Picture 7" descr="C:\Documents and Settings\Admin\Рабочий стол\на конкурс\Float_Glas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4000504"/>
            <a:ext cx="1428761" cy="1428760"/>
          </a:xfrm>
          <a:prstGeom prst="rect">
            <a:avLst/>
          </a:prstGeom>
          <a:noFill/>
        </p:spPr>
      </p:pic>
      <p:pic>
        <p:nvPicPr>
          <p:cNvPr id="22536" name="Picture 8" descr="D:\физика\от Ирины\картинки и анимашки\на скейте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2285992"/>
            <a:ext cx="1357322" cy="1062252"/>
          </a:xfrm>
          <a:prstGeom prst="rect">
            <a:avLst/>
          </a:prstGeom>
          <a:noFill/>
        </p:spPr>
      </p:pic>
      <p:pic>
        <p:nvPicPr>
          <p:cNvPr id="22537" name="Picture 9" descr="D:\физика\от Ирины\картинки и анимашки\свеча3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2714620"/>
            <a:ext cx="831279" cy="142876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857620" y="3286124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движение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42910" y="3714752"/>
            <a:ext cx="1856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Звук телефона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929454" y="4286256"/>
            <a:ext cx="1840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Горение свечи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714876" y="5143512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стекло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786050" y="3929066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Ель </a:t>
            </a:r>
            <a:endParaRPr lang="ru-RU" dirty="0"/>
          </a:p>
        </p:txBody>
      </p:sp>
      <p:pic>
        <p:nvPicPr>
          <p:cNvPr id="22538" name="Picture 10" descr="C:\Documents and Settings\Admin\Рабочий стол\на конкурс\images (8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4786322"/>
            <a:ext cx="1628173" cy="1476394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6357950" y="6215082"/>
            <a:ext cx="1699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Железо</a:t>
            </a:r>
            <a:endParaRPr lang="ru-RU" dirty="0"/>
          </a:p>
        </p:txBody>
      </p:sp>
      <p:pic>
        <p:nvPicPr>
          <p:cNvPr id="22539" name="Picture 11" descr="C:\Documents and Settings\Admin\Рабочий стол\на конкурс\doi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596" y="4071942"/>
            <a:ext cx="1428761" cy="142876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714348" y="5572140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игрушка</a:t>
            </a:r>
            <a:endParaRPr lang="ru-RU" dirty="0"/>
          </a:p>
        </p:txBody>
      </p:sp>
      <p:pic>
        <p:nvPicPr>
          <p:cNvPr id="22540" name="Picture 12" descr="C:\Documents and Settings\Admin\Рабочий стол\на конкурс\images (10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71736" y="4500570"/>
            <a:ext cx="1143008" cy="1143008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2500298" y="5643578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Планета </a:t>
            </a:r>
            <a:endParaRPr lang="ru-RU" dirty="0"/>
          </a:p>
        </p:txBody>
      </p:sp>
      <p:cxnSp>
        <p:nvCxnSpPr>
          <p:cNvPr id="30" name="Прямая со стрелкой 29"/>
          <p:cNvCxnSpPr/>
          <p:nvPr/>
        </p:nvCxnSpPr>
        <p:spPr>
          <a:xfrm flipV="1">
            <a:off x="1714480" y="2143116"/>
            <a:ext cx="2428892" cy="121444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1857356" y="2643182"/>
            <a:ext cx="4857784" cy="235745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3500430" y="2571744"/>
            <a:ext cx="2867044" cy="92869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4" idx="1"/>
          </p:cNvCxnSpPr>
          <p:nvPr/>
        </p:nvCxnSpPr>
        <p:spPr>
          <a:xfrm rot="16200000" flipV="1">
            <a:off x="4344171" y="2191514"/>
            <a:ext cx="277065" cy="35719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3643306" y="2786058"/>
            <a:ext cx="3152796" cy="199074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10800000">
            <a:off x="2214546" y="2500306"/>
            <a:ext cx="3152796" cy="214314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rot="10800000">
            <a:off x="4857752" y="2000240"/>
            <a:ext cx="2428892" cy="171451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rot="10800000">
            <a:off x="2928926" y="2500306"/>
            <a:ext cx="3714776" cy="250033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Параграфы 1-2 (знать ответы на вопросы)</a:t>
            </a:r>
          </a:p>
          <a:p>
            <a:r>
              <a:rPr lang="ru-RU" dirty="0" smtClean="0"/>
              <a:t>Заполнить таблицы.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579296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Усвоить сущность понятия «физика»</a:t>
            </a:r>
          </a:p>
          <a:p>
            <a:pPr>
              <a:lnSpc>
                <a:spcPct val="150000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Узнать, для чего изучают физику</a:t>
            </a:r>
          </a:p>
          <a:p>
            <a:pPr>
              <a:lnSpc>
                <a:spcPct val="150000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Узнать, как можно изучать физику</a:t>
            </a:r>
          </a:p>
          <a:p>
            <a:pPr>
              <a:lnSpc>
                <a:spcPct val="150000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Усвоить значения физических терминов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i="1" u="sng" dirty="0" smtClean="0">
                <a:latin typeface="Times New Roman" pitchFamily="18" charset="0"/>
                <a:cs typeface="Times New Roman" pitchFamily="18" charset="0"/>
              </a:rPr>
              <a:t>Задачи урока:</a:t>
            </a:r>
            <a:endParaRPr lang="ru-RU" sz="5400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ookman Old Style" pitchFamily="18" charset="0"/>
              </a:rPr>
              <a:t>Немного истории…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Слово </a:t>
            </a:r>
            <a:r>
              <a:rPr lang="ru-RU" sz="4400" b="1" i="1" u="sng" dirty="0" smtClean="0">
                <a:latin typeface="Times New Roman" pitchFamily="18" charset="0"/>
                <a:cs typeface="Times New Roman" pitchFamily="18" charset="0"/>
              </a:rPr>
              <a:t>«физика»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происходит от греческого слова </a:t>
            </a:r>
            <a:r>
              <a:rPr lang="ru-RU" sz="4400" b="1" i="1" dirty="0" err="1" smtClean="0">
                <a:latin typeface="Times New Roman" pitchFamily="18" charset="0"/>
                <a:cs typeface="Times New Roman" pitchFamily="18" charset="0"/>
              </a:rPr>
              <a:t>physis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 что значит </a:t>
            </a:r>
            <a:r>
              <a:rPr lang="ru-RU" sz="4400" u="sng" dirty="0" smtClean="0">
                <a:latin typeface="Times New Roman" pitchFamily="18" charset="0"/>
                <a:cs typeface="Times New Roman" pitchFamily="18" charset="0"/>
              </a:rPr>
              <a:t>«природа»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Таким образом</a:t>
            </a:r>
            <a:r>
              <a:rPr lang="ru-RU" sz="2800" dirty="0" smtClean="0">
                <a:latin typeface="Bookman Old Style" pitchFamily="18" charset="0"/>
              </a:rPr>
              <a:t>,</a:t>
            </a:r>
            <a:r>
              <a:rPr lang="ru-RU" sz="2800" u="sng" dirty="0" smtClean="0">
                <a:solidFill>
                  <a:srgbClr val="FF0066"/>
                </a:solidFill>
                <a:latin typeface="Bookman Old Style" pitchFamily="18" charset="0"/>
              </a:rPr>
              <a:t>  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5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физика является наукой о природе.</a:t>
            </a:r>
          </a:p>
          <a:p>
            <a:endParaRPr lang="ru-RU" dirty="0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929586" y="5929330"/>
            <a:ext cx="928694" cy="785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23928" y="404664"/>
            <a:ext cx="5112568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Первыми физиками были древнегреческие философы, жившие еще до нашей эры. Самым известным из них был </a:t>
            </a: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Аристотель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(384 – 322 до н.э.), именно он ввел в научный обиход термин «физика».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cale_1200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3681972" cy="554461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4048" y="764704"/>
            <a:ext cx="4139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русском языке слово «физика» появилось благодаря великому русскому ученому  </a:t>
            </a:r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Михаилу Васильевичу Ломоносову.</a:t>
            </a:r>
            <a:endParaRPr lang="ru-RU" sz="40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4392734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изучает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 мир, в котором мы живём, явления, в нём происходящие, открывает законы, которым подчиняются эти явления.</a:t>
            </a:r>
            <a:r>
              <a:rPr lang="ru-RU" sz="2800" b="1" dirty="0" smtClean="0"/>
              <a:t> </a:t>
            </a:r>
            <a:endParaRPr lang="ru-RU" sz="2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Что изучает физика?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504" y="1481328"/>
            <a:ext cx="892899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остоит в том, чтобы открыть и изучать законы, которые связывают между собой различные физические явления, происходящие в природе.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Задача физики</a:t>
            </a:r>
            <a:endParaRPr lang="ru-RU" sz="6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831" name="Group 63"/>
          <p:cNvGraphicFramePr>
            <a:graphicFrameLocks noGrp="1"/>
          </p:cNvGraphicFramePr>
          <p:nvPr>
            <p:ph type="tbl" idx="1"/>
          </p:nvPr>
        </p:nvGraphicFramePr>
        <p:xfrm>
          <a:off x="685800" y="1524000"/>
          <a:ext cx="7924800" cy="4419600"/>
        </p:xfrm>
        <a:graphic>
          <a:graphicData uri="http://schemas.openxmlformats.org/drawingml/2006/table">
            <a:tbl>
              <a:tblPr/>
              <a:tblGrid>
                <a:gridCol w="1371600"/>
                <a:gridCol w="1600200"/>
                <a:gridCol w="762000"/>
                <a:gridCol w="4191000"/>
              </a:tblGrid>
              <a:tr h="147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64" name="WordArt 47"/>
          <p:cNvSpPr>
            <a:spLocks noChangeArrowheads="1" noChangeShapeType="1" noTextEdit="1"/>
          </p:cNvSpPr>
          <p:nvPr/>
        </p:nvSpPr>
        <p:spPr bwMode="auto">
          <a:xfrm>
            <a:off x="762000" y="1600200"/>
            <a:ext cx="1143000" cy="1295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География</a:t>
            </a:r>
          </a:p>
        </p:txBody>
      </p:sp>
      <p:sp>
        <p:nvSpPr>
          <p:cNvPr id="10265" name="WordArt 50"/>
          <p:cNvSpPr>
            <a:spLocks noChangeArrowheads="1" noChangeShapeType="1" noTextEdit="1"/>
          </p:cNvSpPr>
          <p:nvPr/>
        </p:nvSpPr>
        <p:spPr bwMode="auto">
          <a:xfrm>
            <a:off x="762000" y="3048000"/>
            <a:ext cx="1143000" cy="1330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339966"/>
                </a:solidFill>
                <a:latin typeface="Arial"/>
                <a:cs typeface="Arial"/>
              </a:rPr>
              <a:t>Биология</a:t>
            </a:r>
          </a:p>
        </p:txBody>
      </p:sp>
      <p:sp>
        <p:nvSpPr>
          <p:cNvPr id="10266" name="WordArt 52"/>
          <p:cNvSpPr>
            <a:spLocks noChangeArrowheads="1" noChangeShapeType="1" noTextEdit="1"/>
          </p:cNvSpPr>
          <p:nvPr/>
        </p:nvSpPr>
        <p:spPr bwMode="auto">
          <a:xfrm>
            <a:off x="838200" y="4572000"/>
            <a:ext cx="1143000" cy="1304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Астрономия</a:t>
            </a:r>
          </a:p>
        </p:txBody>
      </p:sp>
      <p:sp>
        <p:nvSpPr>
          <p:cNvPr id="10267" name="WordArt 54"/>
          <p:cNvSpPr>
            <a:spLocks noChangeArrowheads="1" noChangeShapeType="1" noTextEdit="1"/>
          </p:cNvSpPr>
          <p:nvPr/>
        </p:nvSpPr>
        <p:spPr bwMode="auto">
          <a:xfrm rot="5400000">
            <a:off x="2014538" y="3471862"/>
            <a:ext cx="3962400" cy="5238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i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физика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495800" y="1676400"/>
            <a:ext cx="3962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ru-RU" b="1"/>
              <a:t>объясняет причину возникновения именно таких климатических условий, зарождение циклонов и т.д.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495800" y="3048000"/>
            <a:ext cx="3886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ru-RU" b="1"/>
              <a:t>объясняет, например, как вода из почвы поступает к веткам; почему окунь и камбала имеют разное строение скелета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86000" y="1676400"/>
            <a:ext cx="114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ru-RU" b="1"/>
              <a:t>изучает климат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33600" y="3048000"/>
            <a:ext cx="14478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/>
              <a:t>изучает растения и животный мир</a:t>
            </a:r>
          </a:p>
          <a:p>
            <a:pPr eaLnBrk="1" hangingPunct="1"/>
            <a:endParaRPr lang="ru-RU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209800" y="4572000"/>
            <a:ext cx="1219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/>
              <a:t>изучает звезды, планеты</a:t>
            </a:r>
          </a:p>
          <a:p>
            <a:pPr eaLnBrk="1" hangingPunct="1"/>
            <a:endParaRPr lang="ru-RU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495800" y="4648200"/>
            <a:ext cx="4038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ru-RU" b="1"/>
              <a:t>объясняет, почему планеты движутся вокруг Солнца, а не улетают от него и т.д.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8964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Физика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тесно связана с другими науками: географией, астрономией, химией, биологией.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504" y="1481328"/>
            <a:ext cx="8856984" cy="4525963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специальные слова, 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обозначающие физические понятия.</a:t>
            </a:r>
            <a:endParaRPr lang="ru-RU" sz="3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dirty="0" smtClean="0">
                <a:solidFill>
                  <a:schemeClr val="tx2"/>
                </a:solidFill>
                <a:latin typeface="Bookman Old Style" pitchFamily="18" charset="0"/>
              </a:rPr>
              <a:t>Явление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dirty="0" smtClean="0">
                <a:solidFill>
                  <a:schemeClr val="tx2"/>
                </a:solidFill>
                <a:latin typeface="Bookman Old Style" pitchFamily="18" charset="0"/>
              </a:rPr>
              <a:t>Физическое явление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dirty="0" smtClean="0">
                <a:solidFill>
                  <a:schemeClr val="tx2"/>
                </a:solidFill>
                <a:latin typeface="Bookman Old Style" pitchFamily="18" charset="0"/>
              </a:rPr>
              <a:t>Физическое </a:t>
            </a:r>
            <a:r>
              <a:rPr lang="ru-RU" sz="2800" dirty="0" smtClean="0">
                <a:solidFill>
                  <a:schemeClr val="tx2"/>
                </a:solidFill>
                <a:latin typeface="Bookman Old Style" pitchFamily="18" charset="0"/>
              </a:rPr>
              <a:t>тело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dirty="0" smtClean="0">
                <a:solidFill>
                  <a:schemeClr val="tx2"/>
                </a:solidFill>
                <a:latin typeface="Bookman Old Style" pitchFamily="18" charset="0"/>
              </a:rPr>
              <a:t>Вещество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dirty="0" smtClean="0">
                <a:solidFill>
                  <a:schemeClr val="tx2"/>
                </a:solidFill>
                <a:latin typeface="Bookman Old Style" pitchFamily="18" charset="0"/>
              </a:rPr>
              <a:t>Материя</a:t>
            </a:r>
          </a:p>
          <a:p>
            <a:pPr marL="342900" indent="-342900">
              <a:spcBef>
                <a:spcPct val="20000"/>
              </a:spcBef>
            </a:pPr>
            <a:endParaRPr lang="ru-RU" sz="2800" dirty="0" smtClean="0">
              <a:solidFill>
                <a:schemeClr val="tx2"/>
              </a:solidFill>
              <a:latin typeface="Verdana" pitchFamily="34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Физические термины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754</TotalTime>
  <Words>399</Words>
  <Application>Microsoft Office PowerPoint</Application>
  <PresentationFormat>Экран (4:3)</PresentationFormat>
  <Paragraphs>74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Что изучает физика? Некоторые физические термины. урок физики в 7 классе</vt:lpstr>
      <vt:lpstr>Задачи урока:</vt:lpstr>
      <vt:lpstr>Немного истории…</vt:lpstr>
      <vt:lpstr>Слайд 4</vt:lpstr>
      <vt:lpstr>Слайд 5</vt:lpstr>
      <vt:lpstr>Что изучает физика?</vt:lpstr>
      <vt:lpstr>Задача физики</vt:lpstr>
      <vt:lpstr>Слайд 8</vt:lpstr>
      <vt:lpstr>Физические термины</vt:lpstr>
      <vt:lpstr>Явления – изменения, происходящие с телами и веществами в окружающем нас мире.</vt:lpstr>
      <vt:lpstr>Физические явления- любые превращения или проявления его свойств, происходящие без изменения состава вещества.</vt:lpstr>
      <vt:lpstr>Физическим телом  называют  любое из окружающих  тел: каплю воды, тетрадь, школу, птицу, песчинку и др. </vt:lpstr>
      <vt:lpstr>Вещество –это все то, из чего состоят физические тела.</vt:lpstr>
      <vt:lpstr>Слайд 14</vt:lpstr>
      <vt:lpstr>Установите соответствие</vt:lpstr>
      <vt:lpstr>Домашнее задание: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Наталья</cp:lastModifiedBy>
  <cp:revision>47</cp:revision>
  <dcterms:created xsi:type="dcterms:W3CDTF">2013-03-01T18:46:00Z</dcterms:created>
  <dcterms:modified xsi:type="dcterms:W3CDTF">2021-09-01T20:43:52Z</dcterms:modified>
</cp:coreProperties>
</file>