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5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5C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47.wmf"/><Relationship Id="rId7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0.wmf"/><Relationship Id="rId5" Type="http://schemas.openxmlformats.org/officeDocument/2006/relationships/image" Target="../media/image49.wmf"/><Relationship Id="rId10" Type="http://schemas.openxmlformats.org/officeDocument/2006/relationships/image" Target="../media/image64.wmf"/><Relationship Id="rId4" Type="http://schemas.openxmlformats.org/officeDocument/2006/relationships/image" Target="../media/image48.wmf"/><Relationship Id="rId9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6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2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10.wmf"/><Relationship Id="rId7" Type="http://schemas.openxmlformats.org/officeDocument/2006/relationships/image" Target="../media/image41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11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B869-CD30-47DA-B8EF-28E8D9E5BEA4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8C5E7-65C4-4559-8211-EA96CEAD58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</a:rPr>
              <a:t>2018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8C5E7-65C4-4559-8211-EA96CEAD58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невесомость– это состояние</a:t>
            </a:r>
            <a:r>
              <a:rPr lang="ru-RU" sz="1200" b="1" dirty="0" smtClean="0"/>
              <a:t>, при котором тело не давит на опору и не растягивает подвес.</a:t>
            </a:r>
            <a:r>
              <a:rPr lang="ru-RU" sz="1200" b="1" dirty="0" smtClean="0">
                <a:solidFill>
                  <a:srgbClr val="006600"/>
                </a:solidFill>
                <a:latin typeface="+mn-lt"/>
              </a:rPr>
              <a:t> Невесомость</a:t>
            </a:r>
            <a:r>
              <a:rPr lang="ru-RU" sz="1200" b="1" dirty="0" smtClean="0">
                <a:latin typeface="+mn-lt"/>
              </a:rPr>
              <a:t> - исчезновение веса при движении опоры или подвеса с ускорением свободного падения.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5590C-C59A-4380-B7F5-E8CCC708D85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 свободном падении лифта все тела, находящиеся в нём, падают вместе с лифтом и пребывают в состоянии невесомости. В состоянии невесомости пребывают тела, находящиеся в космическом корабле на околоземной орбите.</a:t>
            </a:r>
          </a:p>
          <a:p>
            <a:r>
              <a:rPr lang="ru-RU" sz="1200" dirty="0" smtClean="0"/>
              <a:t>Если груз на пружине движется вниз с ускорением свободного падения,</a:t>
            </a:r>
            <a:r>
              <a:rPr lang="ru-RU" sz="1200" baseline="0" dirty="0" smtClean="0"/>
              <a:t> </a:t>
            </a:r>
            <a:r>
              <a:rPr lang="ru-RU" sz="1200" dirty="0" smtClean="0"/>
              <a:t>то </a:t>
            </a:r>
            <a:r>
              <a:rPr lang="ru-RU" sz="1200" u="sng" dirty="0" smtClean="0"/>
              <a:t>пружина не растянута</a:t>
            </a:r>
            <a:r>
              <a:rPr lang="ru-RU" sz="1200" dirty="0" smtClean="0"/>
              <a:t>  и  груз находиться   в состоянии  </a:t>
            </a:r>
            <a:r>
              <a:rPr lang="ru-RU" sz="1200" b="1" i="1" dirty="0" smtClean="0">
                <a:solidFill>
                  <a:srgbClr val="663300"/>
                </a:solidFill>
              </a:rPr>
              <a:t>невесомости. </a:t>
            </a:r>
            <a:r>
              <a:rPr lang="ru-RU" sz="1200" b="1" dirty="0" smtClean="0">
                <a:solidFill>
                  <a:srgbClr val="CC0000"/>
                </a:solidFill>
              </a:rPr>
              <a:t>Если тела движутся только под действием силы тяжести, то они находятся в состоянии </a:t>
            </a:r>
            <a:r>
              <a:rPr lang="ru-RU" sz="1200" b="1" i="1" dirty="0" smtClean="0">
                <a:solidFill>
                  <a:srgbClr val="CC0000"/>
                </a:solidFill>
              </a:rPr>
              <a:t>невесомости</a:t>
            </a:r>
            <a:r>
              <a:rPr lang="ru-RU" sz="1200" b="1" dirty="0" smtClean="0">
                <a:solidFill>
                  <a:srgbClr val="CC0000"/>
                </a:solidFill>
              </a:rPr>
              <a:t>.</a:t>
            </a:r>
            <a:r>
              <a:rPr lang="ru-RU" sz="1100" dirty="0" smtClean="0"/>
              <a:t> Характерным признаком этого состояния является отсутствие у свободно падающих тел деформаций</a:t>
            </a:r>
            <a:r>
              <a:rPr lang="ru-RU" dirty="0" smtClean="0"/>
              <a:t>.</a:t>
            </a:r>
            <a:r>
              <a:rPr lang="ru-RU" u="sng" dirty="0" smtClean="0"/>
              <a:t> </a:t>
            </a:r>
          </a:p>
          <a:p>
            <a:pPr algn="l"/>
            <a:endParaRPr lang="ru-RU" sz="1200" b="1" i="1" dirty="0" smtClean="0">
              <a:solidFill>
                <a:srgbClr val="6633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5590C-C59A-4380-B7F5-E8CCC708D85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14797-1911-44C8-9336-D8913D38054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BEA2-2B97-4CD4-A40F-466D18151A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BF3D-E360-4913-B886-4A2DE02DC2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http://school524.spb.ru/index.shtml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4.png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7_92%20&#1076;&#1074;&#1072;%20&#1084;&#1072;&#1083;&#1100;&#1095;&#1080;&#1082;&#1072;%20&#1074;%20&#1083;&#1080;&#1092;&#1090;&#1077;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unnypicture.zoda.ru/bd/2008/04/07/7e5bd5508698c95c45ad050486cbb33d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584" y="548680"/>
            <a:ext cx="7344816" cy="2087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тела. Единицы силы. Связь между силой тяжести и массой тела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Невесомость2_thumb"/>
          <p:cNvPicPr>
            <a:picLocks noChangeAspect="1" noChangeArrowheads="1"/>
          </p:cNvPicPr>
          <p:nvPr/>
        </p:nvPicPr>
        <p:blipFill>
          <a:blip r:embed="rId3" cstate="screen"/>
          <a:srcRect l="-5273"/>
          <a:stretch>
            <a:fillRect/>
          </a:stretch>
        </p:blipFill>
        <p:spPr bwMode="auto">
          <a:xfrm>
            <a:off x="6732240" y="2780928"/>
            <a:ext cx="1440160" cy="2060511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0" descr="C:\Users\User\Documents\04 Ф-7 класс\Ф-7 Кирилл и Мефодий\17\{E993A609-771D-48F1-9B99-F7FA82F0BD1C}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780928"/>
            <a:ext cx="3024336" cy="2049457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9593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Google Shape;96;p14" descr="Гимназия 524">
            <a:hlinkClick r:id="rId5"/>
          </p:cNvPr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2195736" y="5157192"/>
            <a:ext cx="969962" cy="116998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2" descr="D:\Файлы\01  Документы\001 Мои рисунки\002 Рис.  Механиеские явления\Ф-7 Рисунки\1167758.gif"/>
          <p:cNvPicPr>
            <a:picLocks noChangeAspect="1" noChangeArrowheads="1"/>
          </p:cNvPicPr>
          <p:nvPr/>
        </p:nvPicPr>
        <p:blipFill>
          <a:blip r:embed="rId7" cstate="screen"/>
          <a:srcRect l="14822" t="1389" r="8783" b="1389"/>
          <a:stretch>
            <a:fillRect/>
          </a:stretch>
        </p:blipFill>
        <p:spPr bwMode="auto">
          <a:xfrm>
            <a:off x="4283968" y="2780928"/>
            <a:ext cx="1949017" cy="208823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15008" y="836712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Установлено, что сила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  равна силе тяжести, которая действует на тело массой. </a:t>
            </a:r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3275856" y="1916832"/>
          <a:ext cx="2504994" cy="648072"/>
        </p:xfrm>
        <a:graphic>
          <a:graphicData uri="http://schemas.openxmlformats.org/presentationml/2006/ole">
            <p:oleObj spid="_x0000_s15362" name="Equation" r:id="rId4" imgW="787320" imgH="203040" progId="">
              <p:embed/>
            </p:oleObj>
          </a:graphicData>
        </a:graphic>
      </p:graphicFrame>
      <p:sp>
        <p:nvSpPr>
          <p:cNvPr id="24625" name="Text Box 83"/>
          <p:cNvSpPr txBox="1">
            <a:spLocks noChangeArrowheads="1"/>
          </p:cNvSpPr>
          <p:nvPr/>
        </p:nvSpPr>
        <p:spPr bwMode="auto">
          <a:xfrm>
            <a:off x="2699792" y="4365104"/>
            <a:ext cx="64442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коэффициент пропорциональности («же»), называется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ускорением свободного падения.</a:t>
            </a:r>
          </a:p>
        </p:txBody>
      </p:sp>
      <p:graphicFrame>
        <p:nvGraphicFramePr>
          <p:cNvPr id="24626" name="Object 84"/>
          <p:cNvGraphicFramePr>
            <a:graphicFrameLocks noChangeAspect="1"/>
          </p:cNvGraphicFramePr>
          <p:nvPr/>
        </p:nvGraphicFramePr>
        <p:xfrm>
          <a:off x="2843808" y="5589240"/>
          <a:ext cx="1593251" cy="1008112"/>
        </p:xfrm>
        <a:graphic>
          <a:graphicData uri="http://schemas.openxmlformats.org/presentationml/2006/ole">
            <p:oleObj spid="_x0000_s15363" name="Equation" r:id="rId5" imgW="622080" imgH="393480" progId="">
              <p:embed/>
            </p:oleObj>
          </a:graphicData>
        </a:graphic>
      </p:graphicFrame>
      <p:graphicFrame>
        <p:nvGraphicFramePr>
          <p:cNvPr id="24627" name="Object 85"/>
          <p:cNvGraphicFramePr>
            <a:graphicFrameLocks noChangeAspect="1"/>
          </p:cNvGraphicFramePr>
          <p:nvPr/>
        </p:nvGraphicFramePr>
        <p:xfrm>
          <a:off x="5292080" y="5589240"/>
          <a:ext cx="3117560" cy="1008112"/>
        </p:xfrm>
        <a:graphic>
          <a:graphicData uri="http://schemas.openxmlformats.org/presentationml/2006/ole">
            <p:oleObj spid="_x0000_s15364" name="Equation" r:id="rId6" imgW="1295280" imgH="419040" progId="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3528" y="27809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Сила тяжести 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тяж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прямо пропорциональна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массе тела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9062" y="260648"/>
            <a:ext cx="890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Связь между силой тяжести и массой тел</a:t>
            </a:r>
            <a:r>
              <a:rPr lang="ru-RU" sz="3200" b="1" dirty="0">
                <a:solidFill>
                  <a:srgbClr val="C00000"/>
                </a:solidFill>
              </a:rPr>
              <a:t>а</a:t>
            </a:r>
          </a:p>
        </p:txBody>
      </p:sp>
      <p:pic>
        <p:nvPicPr>
          <p:cNvPr id="40" name="Picture 15" descr="03-0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82" t="7692" r="11403" b="7692"/>
          <a:stretch>
            <a:fillRect/>
          </a:stretch>
        </p:blipFill>
        <p:spPr bwMode="auto">
          <a:xfrm>
            <a:off x="251520" y="3501008"/>
            <a:ext cx="1944216" cy="1800200"/>
          </a:xfrm>
          <a:prstGeom prst="rect">
            <a:avLst/>
          </a:prstGeom>
          <a:noFill/>
        </p:spPr>
      </p:pic>
      <p:graphicFrame>
        <p:nvGraphicFramePr>
          <p:cNvPr id="24631" name="Object 5"/>
          <p:cNvGraphicFramePr>
            <a:graphicFrameLocks noChangeAspect="1"/>
          </p:cNvGraphicFramePr>
          <p:nvPr/>
        </p:nvGraphicFramePr>
        <p:xfrm>
          <a:off x="4067944" y="3573016"/>
          <a:ext cx="2016224" cy="713260"/>
        </p:xfrm>
        <a:graphic>
          <a:graphicData uri="http://schemas.openxmlformats.org/presentationml/2006/ole">
            <p:oleObj spid="_x0000_s15365" name="Equation" r:id="rId8" imgW="685800" imgH="228600" progId="">
              <p:embed/>
            </p:oleObj>
          </a:graphicData>
        </a:graphic>
      </p:graphicFrame>
      <p:pic>
        <p:nvPicPr>
          <p:cNvPr id="12" name="Picture 15" descr="03-0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54" t="7692" r="45192" b="23077"/>
          <a:stretch>
            <a:fillRect/>
          </a:stretch>
        </p:blipFill>
        <p:spPr bwMode="auto">
          <a:xfrm>
            <a:off x="1547664" y="1484784"/>
            <a:ext cx="115212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4644008" y="1412776"/>
          <a:ext cx="2520280" cy="891551"/>
        </p:xfrm>
        <a:graphic>
          <a:graphicData uri="http://schemas.openxmlformats.org/presentationml/2006/ole">
            <p:oleObj spid="_x0000_s16386" name="Формула" r:id="rId3" imgW="685800" imgH="228600" progId="Equation.3">
              <p:embed/>
            </p:oleObj>
          </a:graphicData>
        </a:graphic>
      </p:graphicFrame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899592" y="1340768"/>
          <a:ext cx="2952750" cy="1028700"/>
        </p:xfrm>
        <a:graphic>
          <a:graphicData uri="http://schemas.openxmlformats.org/presentationml/2006/ole">
            <p:oleObj spid="_x0000_s16387" name="Формула" r:id="rId4" imgW="1130040" imgH="393480" progId="Equation.3">
              <p:embed/>
            </p:oleObj>
          </a:graphicData>
        </a:graphic>
      </p:graphicFrame>
      <p:graphicFrame>
        <p:nvGraphicFramePr>
          <p:cNvPr id="69649" name="Object 17"/>
          <p:cNvGraphicFramePr>
            <a:graphicFrameLocks noChangeAspect="1"/>
          </p:cNvGraphicFramePr>
          <p:nvPr/>
        </p:nvGraphicFramePr>
        <p:xfrm>
          <a:off x="2339752" y="3717032"/>
          <a:ext cx="3096344" cy="1429397"/>
        </p:xfrm>
        <a:graphic>
          <a:graphicData uri="http://schemas.openxmlformats.org/presentationml/2006/ole">
            <p:oleObj spid="_x0000_s16388" name="Формула" r:id="rId5" imgW="1320480" imgH="609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476672"/>
            <a:ext cx="774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 Для удобства вычислений </a:t>
            </a:r>
            <a:r>
              <a:rPr lang="en-US" sz="3200" b="1" i="1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ru-RU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округляют: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6012160" y="4149080"/>
          <a:ext cx="2880320" cy="920103"/>
        </p:xfrm>
        <a:graphic>
          <a:graphicData uri="http://schemas.openxmlformats.org/presentationml/2006/ole">
            <p:oleObj spid="_x0000_s16389" name="Формула" r:id="rId6" imgW="1231560" imgH="393480" progId="Equation.3">
              <p:embed/>
            </p:oleObj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3568" y="3573016"/>
            <a:ext cx="125293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3528" y="2636912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Вычислите силу тяжести, действующую на гирю массой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кг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517232"/>
            <a:ext cx="785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Что показывает запись </a:t>
            </a:r>
            <a:r>
              <a:rPr lang="en-US" sz="2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ru-RU" sz="28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= 9,8 Н/кг ≈ 10Н/кг?</a:t>
            </a:r>
            <a:endParaRPr lang="ru-RU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75656" y="908720"/>
            <a:ext cx="641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Какая сила тяжести действует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каждый шар?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971601" y="3861048"/>
            <a:ext cx="6984776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1259632" y="2924944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5DD5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кг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539552" y="4149080"/>
          <a:ext cx="2376264" cy="690572"/>
        </p:xfrm>
        <a:graphic>
          <a:graphicData uri="http://schemas.openxmlformats.org/presentationml/2006/ole">
            <p:oleObj spid="_x0000_s17410" name="Equation" r:id="rId3" imgW="787320" imgH="228600" progId="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411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6372200" y="4149080"/>
          <a:ext cx="2145456" cy="576064"/>
        </p:xfrm>
        <a:graphic>
          <a:graphicData uri="http://schemas.openxmlformats.org/presentationml/2006/ole">
            <p:oleObj spid="_x0000_s17412" name="Equation" r:id="rId5" imgW="850680" imgH="228600" progId="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3347864" y="4149080"/>
          <a:ext cx="2234142" cy="648072"/>
        </p:xfrm>
        <a:graphic>
          <a:graphicData uri="http://schemas.openxmlformats.org/presentationml/2006/ole">
            <p:oleObj spid="_x0000_s17413" name="Equation" r:id="rId6" imgW="787320" imgH="228600" progId="">
              <p:embed/>
            </p:oleObj>
          </a:graphicData>
        </a:graphic>
      </p:graphicFrame>
      <p:graphicFrame>
        <p:nvGraphicFramePr>
          <p:cNvPr id="31756" name="Object 5"/>
          <p:cNvGraphicFramePr>
            <a:graphicFrameLocks noChangeAspect="1"/>
          </p:cNvGraphicFramePr>
          <p:nvPr/>
        </p:nvGraphicFramePr>
        <p:xfrm>
          <a:off x="3203848" y="5229200"/>
          <a:ext cx="2306638" cy="815975"/>
        </p:xfrm>
        <a:graphic>
          <a:graphicData uri="http://schemas.openxmlformats.org/presentationml/2006/ole">
            <p:oleObj spid="_x0000_s17414" name="Equation" r:id="rId7" imgW="685800" imgH="228600" progId="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738031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11561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33164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54766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6368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97971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19573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41176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62778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84380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05983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635896" y="2492896"/>
            <a:ext cx="1368152" cy="135406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5DD5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кг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300192" y="2132856"/>
            <a:ext cx="1728192" cy="171410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5DD5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кг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7585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9188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70790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92392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3995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35597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57200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78802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00404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08416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86814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65212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43609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22007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73224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51621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30019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16428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94826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59633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779912" y="332656"/>
            <a:ext cx="1713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3568" y="1196752"/>
            <a:ext cx="7595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На столе лежит шарик массой 400 г. 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Какая сила тяжести на него действует?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03648" y="2492896"/>
            <a:ext cx="1824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А) 4000 Н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03648" y="3140968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Б) 40 Н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03648" y="3717032"/>
            <a:ext cx="1223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В) 4 Н</a:t>
            </a:r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476375" y="4466586"/>
          <a:ext cx="4895825" cy="1959614"/>
        </p:xfrm>
        <a:graphic>
          <a:graphicData uri="http://schemas.openxmlformats.org/presentationml/2006/ole">
            <p:oleObj spid="_x0000_s18434" name="Equation" r:id="rId3" imgW="1587240" imgH="634680" progId="">
              <p:embed/>
            </p:oleObj>
          </a:graphicData>
        </a:graphic>
      </p:graphicFrame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5940152" y="3861048"/>
            <a:ext cx="1872208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60648"/>
            <a:ext cx="151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prstClr val="white"/>
                </a:solidFill>
              </a:rPr>
              <a:t>Тест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12160" y="2348880"/>
            <a:ext cx="1512168" cy="149807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5DD5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400 г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59633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30019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32240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516216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948264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380312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16428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084168" y="3861048"/>
            <a:ext cx="144016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35896" y="476672"/>
            <a:ext cx="1163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Тест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03648" y="4221088"/>
            <a:ext cx="12961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132856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988840"/>
            <a:ext cx="38164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44" name="Group 108"/>
          <p:cNvGraphicFramePr>
            <a:graphicFrameLocks noGrp="1"/>
          </p:cNvGraphicFramePr>
          <p:nvPr/>
        </p:nvGraphicFramePr>
        <p:xfrm>
          <a:off x="251520" y="188640"/>
          <a:ext cx="8640960" cy="6455205"/>
        </p:xfrm>
        <a:graphic>
          <a:graphicData uri="http://schemas.openxmlformats.org/drawingml/2006/table">
            <a:tbl>
              <a:tblPr/>
              <a:tblGrid>
                <a:gridCol w="4149574"/>
                <a:gridCol w="4491386"/>
              </a:tblGrid>
              <a:tr h="716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Сила тяжести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Вес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7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8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2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63" name="Object 27"/>
          <p:cNvGraphicFramePr>
            <a:graphicFrameLocks noChangeAspect="1"/>
          </p:cNvGraphicFramePr>
          <p:nvPr/>
        </p:nvGraphicFramePr>
        <p:xfrm>
          <a:off x="2987824" y="260648"/>
          <a:ext cx="1080120" cy="540060"/>
        </p:xfrm>
        <a:graphic>
          <a:graphicData uri="http://schemas.openxmlformats.org/presentationml/2006/ole">
            <p:oleObj spid="_x0000_s19458" name="Формула" r:id="rId5" imgW="482400" imgH="241200" progId="Equation.3">
              <p:embed/>
            </p:oleObj>
          </a:graphicData>
        </a:graphic>
      </p:graphicFrame>
      <p:graphicFrame>
        <p:nvGraphicFramePr>
          <p:cNvPr id="14365" name="Object 29"/>
          <p:cNvGraphicFramePr>
            <a:graphicFrameLocks noChangeAspect="1"/>
          </p:cNvGraphicFramePr>
          <p:nvPr/>
        </p:nvGraphicFramePr>
        <p:xfrm>
          <a:off x="6372200" y="260648"/>
          <a:ext cx="720080" cy="506568"/>
        </p:xfrm>
        <a:graphic>
          <a:graphicData uri="http://schemas.openxmlformats.org/presentationml/2006/ole">
            <p:oleObj spid="_x0000_s19459" name="Формула" r:id="rId6" imgW="342720" imgH="241200" progId="Equation.3">
              <p:embed/>
            </p:oleObj>
          </a:graphicData>
        </a:graphic>
      </p:graphicFrame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971600" y="2276872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2483768" y="2852936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3707904" y="242088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>
            <a:off x="5148064" y="2708920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404" name="Line 68"/>
          <p:cNvSpPr>
            <a:spLocks noChangeShapeType="1"/>
          </p:cNvSpPr>
          <p:nvPr/>
        </p:nvSpPr>
        <p:spPr bwMode="auto">
          <a:xfrm>
            <a:off x="6732240" y="2780928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4406" name="Object 70"/>
          <p:cNvGraphicFramePr>
            <a:graphicFrameLocks noChangeAspect="1"/>
          </p:cNvGraphicFramePr>
          <p:nvPr/>
        </p:nvGraphicFramePr>
        <p:xfrm>
          <a:off x="611560" y="2852936"/>
          <a:ext cx="649287" cy="560388"/>
        </p:xfrm>
        <a:graphic>
          <a:graphicData uri="http://schemas.openxmlformats.org/presentationml/2006/ole">
            <p:oleObj spid="_x0000_s19460" name="Equation" r:id="rId7" imgW="279360" imgH="241200" progId="">
              <p:embed/>
            </p:oleObj>
          </a:graphicData>
        </a:graphic>
      </p:graphicFrame>
      <p:graphicFrame>
        <p:nvGraphicFramePr>
          <p:cNvPr id="14407" name="Object 71"/>
          <p:cNvGraphicFramePr>
            <a:graphicFrameLocks noChangeAspect="1"/>
          </p:cNvGraphicFramePr>
          <p:nvPr/>
        </p:nvGraphicFramePr>
        <p:xfrm>
          <a:off x="1691680" y="2708920"/>
          <a:ext cx="649288" cy="560387"/>
        </p:xfrm>
        <a:graphic>
          <a:graphicData uri="http://schemas.openxmlformats.org/presentationml/2006/ole">
            <p:oleObj spid="_x0000_s19461" name="Формула" r:id="rId8" imgW="279360" imgH="241200" progId="Equation.3">
              <p:embed/>
            </p:oleObj>
          </a:graphicData>
        </a:graphic>
      </p:graphicFrame>
      <p:graphicFrame>
        <p:nvGraphicFramePr>
          <p:cNvPr id="14408" name="Object 72"/>
          <p:cNvGraphicFramePr>
            <a:graphicFrameLocks noChangeAspect="1"/>
          </p:cNvGraphicFramePr>
          <p:nvPr/>
        </p:nvGraphicFramePr>
        <p:xfrm>
          <a:off x="2987824" y="2924944"/>
          <a:ext cx="649287" cy="560387"/>
        </p:xfrm>
        <a:graphic>
          <a:graphicData uri="http://schemas.openxmlformats.org/presentationml/2006/ole">
            <p:oleObj spid="_x0000_s19462" name="Формула" r:id="rId9" imgW="279360" imgH="241200" progId="Equation.3">
              <p:embed/>
            </p:oleObj>
          </a:graphicData>
        </a:graphic>
      </p:graphicFrame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4716016" y="2708920"/>
          <a:ext cx="400050" cy="533400"/>
        </p:xfrm>
        <a:graphic>
          <a:graphicData uri="http://schemas.openxmlformats.org/presentationml/2006/ole">
            <p:oleObj spid="_x0000_s19463" name="Equation" r:id="rId10" imgW="152280" imgH="203040" progId="">
              <p:embed/>
            </p:oleObj>
          </a:graphicData>
        </a:graphic>
      </p:graphicFrame>
      <p:graphicFrame>
        <p:nvGraphicFramePr>
          <p:cNvPr id="14410" name="Object 74"/>
          <p:cNvGraphicFramePr>
            <a:graphicFrameLocks noChangeAspect="1"/>
          </p:cNvGraphicFramePr>
          <p:nvPr/>
        </p:nvGraphicFramePr>
        <p:xfrm>
          <a:off x="6156176" y="2852936"/>
          <a:ext cx="360040" cy="480053"/>
        </p:xfrm>
        <a:graphic>
          <a:graphicData uri="http://schemas.openxmlformats.org/presentationml/2006/ole">
            <p:oleObj spid="_x0000_s19464" name="Equation" r:id="rId11" imgW="152280" imgH="203040" progId="">
              <p:embed/>
            </p:oleObj>
          </a:graphicData>
        </a:graphic>
      </p:graphicFrame>
      <p:graphicFrame>
        <p:nvGraphicFramePr>
          <p:cNvPr id="14411" name="Object 75"/>
          <p:cNvGraphicFramePr>
            <a:graphicFrameLocks noChangeAspect="1"/>
          </p:cNvGraphicFramePr>
          <p:nvPr/>
        </p:nvGraphicFramePr>
        <p:xfrm>
          <a:off x="7524328" y="2924944"/>
          <a:ext cx="864096" cy="489655"/>
        </p:xfrm>
        <a:graphic>
          <a:graphicData uri="http://schemas.openxmlformats.org/presentationml/2006/ole">
            <p:oleObj spid="_x0000_s19465" name="Формула" r:id="rId12" imgW="380880" imgH="215640" progId="Equation.3">
              <p:embed/>
            </p:oleObj>
          </a:graphicData>
        </a:graphic>
      </p:graphicFrame>
      <p:graphicFrame>
        <p:nvGraphicFramePr>
          <p:cNvPr id="14440" name="Object 104"/>
          <p:cNvGraphicFramePr>
            <a:graphicFrameLocks noChangeAspect="1"/>
          </p:cNvGraphicFramePr>
          <p:nvPr/>
        </p:nvGraphicFramePr>
        <p:xfrm>
          <a:off x="683568" y="5301208"/>
          <a:ext cx="1584176" cy="527283"/>
        </p:xfrm>
        <a:graphic>
          <a:graphicData uri="http://schemas.openxmlformats.org/presentationml/2006/ole">
            <p:oleObj spid="_x0000_s19466" name="Equation" r:id="rId13" imgW="647640" imgH="215640" progId="">
              <p:embed/>
            </p:oleObj>
          </a:graphicData>
        </a:graphic>
      </p:graphicFrame>
      <p:graphicFrame>
        <p:nvGraphicFramePr>
          <p:cNvPr id="14441" name="Object 105"/>
          <p:cNvGraphicFramePr>
            <a:graphicFrameLocks noChangeAspect="1"/>
          </p:cNvGraphicFramePr>
          <p:nvPr/>
        </p:nvGraphicFramePr>
        <p:xfrm>
          <a:off x="4932040" y="5301208"/>
          <a:ext cx="1296144" cy="530636"/>
        </p:xfrm>
        <a:graphic>
          <a:graphicData uri="http://schemas.openxmlformats.org/presentationml/2006/ole">
            <p:oleObj spid="_x0000_s19467" name="Equation" r:id="rId14" imgW="495000" imgH="203040" progId="">
              <p:embed/>
            </p:oleObj>
          </a:graphicData>
        </a:graphic>
      </p:graphicFrame>
      <p:sp>
        <p:nvSpPr>
          <p:cNvPr id="14445" name="Text Box 109"/>
          <p:cNvSpPr txBox="1">
            <a:spLocks noChangeArrowheads="1"/>
          </p:cNvSpPr>
          <p:nvPr/>
        </p:nvSpPr>
        <p:spPr bwMode="auto">
          <a:xfrm>
            <a:off x="4355976" y="5733256"/>
            <a:ext cx="478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528" y="8367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действует на тело, приложена к телу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427984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действует на опору или подвес, приложена к опоре или подвесу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23528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возникает при взаимодействии тела и Земли – сила всемирного тяготения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27984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0000"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возникает при взаимодействии тела и опоры или подвеса - сила упругости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427984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тело и опора неподвижны или движутся равномерно прямолинейно.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" grpId="0" animBg="1"/>
      <p:bldP spid="14387" grpId="0" animBg="1"/>
      <p:bldP spid="14388" grpId="0" animBg="1"/>
      <p:bldP spid="14392" grpId="0" animBg="1"/>
      <p:bldP spid="14404" grpId="0" animBg="1"/>
      <p:bldP spid="53" grpId="0"/>
      <p:bldP spid="54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323528" y="1556792"/>
          <a:ext cx="1943100" cy="3024188"/>
        </p:xfrm>
        <a:graphic>
          <a:graphicData uri="http://schemas.openxmlformats.org/presentationml/2006/ole">
            <p:oleObj spid="_x0000_s20482" name="Формула" r:id="rId3" imgW="799920" imgH="1244520" progId="Equation.3">
              <p:embed/>
            </p:oleObj>
          </a:graphicData>
        </a:graphic>
      </p:graphicFrame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2339752" y="1556792"/>
            <a:ext cx="0" cy="410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251520" y="4653136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2774" name="Object 9"/>
          <p:cNvGraphicFramePr>
            <a:graphicFrameLocks noChangeAspect="1"/>
          </p:cNvGraphicFramePr>
          <p:nvPr/>
        </p:nvGraphicFramePr>
        <p:xfrm>
          <a:off x="539552" y="4797152"/>
          <a:ext cx="1511300" cy="617537"/>
        </p:xfrm>
        <a:graphic>
          <a:graphicData uri="http://schemas.openxmlformats.org/presentationml/2006/ole">
            <p:oleObj spid="_x0000_s20483" name="Формула" r:id="rId4" imgW="558720" imgH="228600" progId="Equation.3">
              <p:embed/>
            </p:oleObj>
          </a:graphicData>
        </a:graphic>
      </p:graphicFrame>
      <p:graphicFrame>
        <p:nvGraphicFramePr>
          <p:cNvPr id="32775" name="Object 10"/>
          <p:cNvGraphicFramePr>
            <a:graphicFrameLocks noChangeAspect="1"/>
          </p:cNvGraphicFramePr>
          <p:nvPr/>
        </p:nvGraphicFramePr>
        <p:xfrm>
          <a:off x="2699792" y="1556792"/>
          <a:ext cx="792162" cy="504825"/>
        </p:xfrm>
        <a:graphic>
          <a:graphicData uri="http://schemas.openxmlformats.org/presentationml/2006/ole">
            <p:oleObj spid="_x0000_s20484" name="Формула" r:id="rId5" imgW="279360" imgH="177480" progId="Equation.3">
              <p:embed/>
            </p:oleObj>
          </a:graphicData>
        </a:graphic>
      </p:graphicFrame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411760" y="2060848"/>
            <a:ext cx="141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</a:rPr>
              <a:t>0,005 м</a:t>
            </a:r>
            <a:r>
              <a:rPr lang="ru-RU" sz="28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>
            <a:off x="3779912" y="1556792"/>
            <a:ext cx="0" cy="410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2778" name="Object 13"/>
          <p:cNvGraphicFramePr>
            <a:graphicFrameLocks noChangeAspect="1"/>
          </p:cNvGraphicFramePr>
          <p:nvPr/>
        </p:nvGraphicFramePr>
        <p:xfrm>
          <a:off x="4211960" y="1484784"/>
          <a:ext cx="2016125" cy="533400"/>
        </p:xfrm>
        <a:graphic>
          <a:graphicData uri="http://schemas.openxmlformats.org/presentationml/2006/ole">
            <p:oleObj spid="_x0000_s20485" name="Формула" r:id="rId6" imgW="672840" imgH="177480" progId="Equation.3">
              <p:embed/>
            </p:oleObj>
          </a:graphicData>
        </a:graphic>
      </p:graphicFrame>
      <p:graphicFrame>
        <p:nvGraphicFramePr>
          <p:cNvPr id="32779" name="Object 14"/>
          <p:cNvGraphicFramePr>
            <a:graphicFrameLocks noChangeAspect="1"/>
          </p:cNvGraphicFramePr>
          <p:nvPr/>
        </p:nvGraphicFramePr>
        <p:xfrm>
          <a:off x="4139952" y="2060848"/>
          <a:ext cx="1800225" cy="600075"/>
        </p:xfrm>
        <a:graphic>
          <a:graphicData uri="http://schemas.openxmlformats.org/presentationml/2006/ole">
            <p:oleObj spid="_x0000_s20486" name="Формула" r:id="rId7" imgW="685800" imgH="228600" progId="Equation.3">
              <p:embed/>
            </p:oleObj>
          </a:graphicData>
        </a:graphic>
      </p:graphicFrame>
      <p:graphicFrame>
        <p:nvGraphicFramePr>
          <p:cNvPr id="32780" name="Object 15"/>
          <p:cNvGraphicFramePr>
            <a:graphicFrameLocks noChangeAspect="1"/>
          </p:cNvGraphicFramePr>
          <p:nvPr/>
        </p:nvGraphicFramePr>
        <p:xfrm>
          <a:off x="6876256" y="2132856"/>
          <a:ext cx="1296987" cy="506412"/>
        </p:xfrm>
        <a:graphic>
          <a:graphicData uri="http://schemas.openxmlformats.org/presentationml/2006/ole">
            <p:oleObj spid="_x0000_s20487" name="Формула" r:id="rId8" imgW="520560" imgH="203040" progId="Equation.3">
              <p:embed/>
            </p:oleObj>
          </a:graphicData>
        </a:graphic>
      </p:graphicFrame>
      <p:graphicFrame>
        <p:nvGraphicFramePr>
          <p:cNvPr id="32781" name="Object 17"/>
          <p:cNvGraphicFramePr>
            <a:graphicFrameLocks noChangeAspect="1"/>
          </p:cNvGraphicFramePr>
          <p:nvPr/>
        </p:nvGraphicFramePr>
        <p:xfrm>
          <a:off x="4067944" y="2924944"/>
          <a:ext cx="3960813" cy="884238"/>
        </p:xfrm>
        <a:graphic>
          <a:graphicData uri="http://schemas.openxmlformats.org/presentationml/2006/ole">
            <p:oleObj spid="_x0000_s20488" name="Формула" r:id="rId9" imgW="1765080" imgH="393480" progId="Equation.3">
              <p:embed/>
            </p:oleObj>
          </a:graphicData>
        </a:graphic>
      </p:graphicFrame>
      <p:graphicFrame>
        <p:nvGraphicFramePr>
          <p:cNvPr id="32782" name="Object 18"/>
          <p:cNvGraphicFramePr>
            <a:graphicFrameLocks noChangeAspect="1"/>
          </p:cNvGraphicFramePr>
          <p:nvPr/>
        </p:nvGraphicFramePr>
        <p:xfrm>
          <a:off x="4067944" y="4005064"/>
          <a:ext cx="3600450" cy="922338"/>
        </p:xfrm>
        <a:graphic>
          <a:graphicData uri="http://schemas.openxmlformats.org/presentationml/2006/ole">
            <p:oleObj spid="_x0000_s20489" name="Формула" r:id="rId10" imgW="1536480" imgH="393480" progId="Equation.3">
              <p:embed/>
            </p:oleObj>
          </a:graphicData>
        </a:graphic>
      </p:graphicFrame>
      <p:graphicFrame>
        <p:nvGraphicFramePr>
          <p:cNvPr id="32783" name="Object 19"/>
          <p:cNvGraphicFramePr>
            <a:graphicFrameLocks noChangeAspect="1"/>
          </p:cNvGraphicFramePr>
          <p:nvPr/>
        </p:nvGraphicFramePr>
        <p:xfrm>
          <a:off x="4139952" y="5085184"/>
          <a:ext cx="3743325" cy="641350"/>
        </p:xfrm>
        <a:graphic>
          <a:graphicData uri="http://schemas.openxmlformats.org/presentationml/2006/ole">
            <p:oleObj spid="_x0000_s20490" name="Формула" r:id="rId11" imgW="1333440" imgH="228600" progId="Equation.3">
              <p:embed/>
            </p:oleObj>
          </a:graphicData>
        </a:graphic>
      </p:graphicFrame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067945" y="5805264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Изобразить силу тяжести и вес тела графически.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18864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Задача. </a:t>
            </a:r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Чему равна сила тяжести, действующая на 5 л воды?</a:t>
            </a:r>
          </a:p>
          <a:p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6" grpId="0"/>
      <p:bldP spid="32777" grpId="0" animBg="1"/>
      <p:bldP spid="327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2736304" cy="27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1691680" y="2996952"/>
            <a:ext cx="372" cy="1584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3707905" y="3645024"/>
            <a:ext cx="8640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3707904" y="3573016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4572000" y="3573016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3635896" y="2996952"/>
          <a:ext cx="1081087" cy="582613"/>
        </p:xfrm>
        <a:graphic>
          <a:graphicData uri="http://schemas.openxmlformats.org/presentationml/2006/ole">
            <p:oleObj spid="_x0000_s21506" name="Формула" r:id="rId4" imgW="330120" imgH="177480" progId="Equation.3">
              <p:embed/>
            </p:oleObj>
          </a:graphicData>
        </a:graphic>
      </p:graphicFrame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131840" y="2204864"/>
            <a:ext cx="2145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Масштаб: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916238" y="1773238"/>
            <a:ext cx="19431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3819" name="Object 27"/>
          <p:cNvGraphicFramePr>
            <a:graphicFrameLocks noChangeAspect="1"/>
          </p:cNvGraphicFramePr>
          <p:nvPr/>
        </p:nvGraphicFramePr>
        <p:xfrm>
          <a:off x="1907704" y="4077072"/>
          <a:ext cx="864096" cy="663956"/>
        </p:xfrm>
        <a:graphic>
          <a:graphicData uri="http://schemas.openxmlformats.org/presentationml/2006/ole">
            <p:oleObj spid="_x0000_s21507" name="Формула" r:id="rId5" imgW="330120" imgH="253800" progId="Equation.3">
              <p:embed/>
            </p:oleObj>
          </a:graphicData>
        </a:graphic>
      </p:graphicFrame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2843808" y="1412776"/>
          <a:ext cx="2447925" cy="711200"/>
        </p:xfrm>
        <a:graphic>
          <a:graphicData uri="http://schemas.openxmlformats.org/presentationml/2006/ole">
            <p:oleObj spid="_x0000_s21508" name="Формула" r:id="rId6" imgW="787320" imgH="228600" progId="Equation.3">
              <p:embed/>
            </p:oleObj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323529" y="260648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Изобразить силу тяжести и вес тела графически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2160" y="5733256"/>
            <a:ext cx="277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Стр. 78 рис. 69</a:t>
            </a: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1619672" y="4581128"/>
            <a:ext cx="14401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1619672" y="3717032"/>
            <a:ext cx="14401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52" y="5733256"/>
            <a:ext cx="550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чему приложены эти силы?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556792"/>
            <a:ext cx="2736304" cy="27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ine 13"/>
          <p:cNvSpPr>
            <a:spLocks noChangeShapeType="1"/>
          </p:cNvSpPr>
          <p:nvPr/>
        </p:nvSpPr>
        <p:spPr bwMode="auto">
          <a:xfrm flipH="1">
            <a:off x="6732240" y="4005064"/>
            <a:ext cx="372" cy="144016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6660232" y="4653136"/>
            <a:ext cx="14401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H="1">
            <a:off x="6660232" y="5445224"/>
            <a:ext cx="14401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6948264" y="4653136"/>
          <a:ext cx="400050" cy="533400"/>
        </p:xfrm>
        <a:graphic>
          <a:graphicData uri="http://schemas.openxmlformats.org/presentationml/2006/ole">
            <p:oleObj spid="_x0000_s21509" name="Equation" r:id="rId7" imgW="152280" imgH="203040" progId="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491880" y="2924944"/>
            <a:ext cx="136815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0" grpId="0"/>
      <p:bldP spid="31" grpId="0" animBg="1"/>
      <p:bldP spid="32" grpId="0" animBg="1"/>
      <p:bldP spid="36" grpId="0"/>
      <p:bldP spid="38" grpId="0" animBg="1"/>
      <p:bldP spid="39" grpId="0" animBg="1"/>
      <p:bldP spid="40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Задача.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латунный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шар объемом 120 см</a:t>
            </a:r>
            <a:r>
              <a:rPr lang="ru-RU" sz="24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действует сила тяжести 8,5 Н. Сплошной этот шар или имеет внутри полость?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23528" y="1484784"/>
          <a:ext cx="1809464" cy="3096344"/>
        </p:xfrm>
        <a:graphic>
          <a:graphicData uri="http://schemas.openxmlformats.org/presentationml/2006/ole">
            <p:oleObj spid="_x0000_s22530" name="Формула" r:id="rId3" imgW="876240" imgH="1498320" progId="Equation.3">
              <p:embed/>
            </p:oleObj>
          </a:graphicData>
        </a:graphic>
      </p:graphicFrame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051720" y="1484784"/>
            <a:ext cx="0" cy="410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51520" y="4581128"/>
            <a:ext cx="18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23528" y="4653136"/>
          <a:ext cx="1203325" cy="617537"/>
        </p:xfrm>
        <a:graphic>
          <a:graphicData uri="http://schemas.openxmlformats.org/presentationml/2006/ole">
            <p:oleObj spid="_x0000_s22531" name="Формула" r:id="rId4" imgW="444240" imgH="228600" progId="Equation.3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483768" y="1412776"/>
          <a:ext cx="792162" cy="504825"/>
        </p:xfrm>
        <a:graphic>
          <a:graphicData uri="http://schemas.openxmlformats.org/presentationml/2006/ole">
            <p:oleObj spid="_x0000_s22532" name="Формула" r:id="rId5" imgW="279360" imgH="177480" progId="Equation.3">
              <p:embed/>
            </p:oleObj>
          </a:graphicData>
        </a:graphic>
      </p:graphicFrame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051720" y="1916832"/>
            <a:ext cx="187220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prstClr val="black"/>
                </a:solidFill>
                <a:latin typeface="Times New Roman" pitchFamily="18" charset="0"/>
              </a:rPr>
              <a:t>0,00012 м</a:t>
            </a:r>
            <a:r>
              <a:rPr lang="ru-RU" sz="2600" baseline="300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635896" y="1484784"/>
            <a:ext cx="0" cy="4103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4572001" y="1344938"/>
          <a:ext cx="1728192" cy="457222"/>
        </p:xfrm>
        <a:graphic>
          <a:graphicData uri="http://schemas.openxmlformats.org/presentationml/2006/ole">
            <p:oleObj spid="_x0000_s22533" name="Формула" r:id="rId6" imgW="672840" imgH="177480" progId="Equation.3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084168" y="1916832"/>
          <a:ext cx="1800225" cy="600075"/>
        </p:xfrm>
        <a:graphic>
          <a:graphicData uri="http://schemas.openxmlformats.org/presentationml/2006/ole">
            <p:oleObj spid="_x0000_s22534" name="Формула" r:id="rId7" imgW="685800" imgH="228600" progId="Equation.3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940152" y="2708920"/>
          <a:ext cx="2708275" cy="1312863"/>
        </p:xfrm>
        <a:graphic>
          <a:graphicData uri="http://schemas.openxmlformats.org/presentationml/2006/ole">
            <p:oleObj spid="_x0000_s22535" name="Формула" r:id="rId8" imgW="1206360" imgH="583920" progId="Equation.3">
              <p:embed/>
            </p:oleObj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3851920" y="2780928"/>
          <a:ext cx="1511300" cy="996950"/>
        </p:xfrm>
        <a:graphic>
          <a:graphicData uri="http://schemas.openxmlformats.org/presentationml/2006/ole">
            <p:oleObj spid="_x0000_s22536" name="Формула" r:id="rId9" imgW="634680" imgH="419040" progId="Equation.3">
              <p:embed/>
            </p:oleObj>
          </a:graphicData>
        </a:graphic>
      </p:graphicFrame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3851920" y="1844824"/>
          <a:ext cx="1079500" cy="815975"/>
        </p:xfrm>
        <a:graphic>
          <a:graphicData uri="http://schemas.openxmlformats.org/presentationml/2006/ole">
            <p:oleObj spid="_x0000_s22537" name="Формула" r:id="rId10" imgW="520560" imgH="393480" progId="Equation.3">
              <p:embed/>
            </p:oleObj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3851920" y="3933056"/>
          <a:ext cx="3600400" cy="867271"/>
        </p:xfrm>
        <a:graphic>
          <a:graphicData uri="http://schemas.openxmlformats.org/presentationml/2006/ole">
            <p:oleObj spid="_x0000_s22538" name="Формула" r:id="rId11" imgW="1739880" imgH="419040" progId="Equation.3">
              <p:embed/>
            </p:oleObj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3995936" y="5733256"/>
          <a:ext cx="3313112" cy="733425"/>
        </p:xfrm>
        <a:graphic>
          <a:graphicData uri="http://schemas.openxmlformats.org/presentationml/2006/ole">
            <p:oleObj spid="_x0000_s22539" name="Формула" r:id="rId12" imgW="1777680" imgH="393480" progId="Equation.3">
              <p:embed/>
            </p:oleObj>
          </a:graphicData>
        </a:graphic>
      </p:graphicFrame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280275" y="5949280"/>
            <a:ext cx="186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itchFamily="18" charset="0"/>
              </a:rPr>
              <a:t>есть полость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1920" y="486916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Сравним вычисленную плотность шара с плотностью латуни.</a:t>
            </a: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411760" y="5445224"/>
            <a:ext cx="1008112" cy="100811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699792" y="5733256"/>
            <a:ext cx="432048" cy="4320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5" grpId="0" animBg="1"/>
      <p:bldP spid="20" grpId="0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708920"/>
            <a:ext cx="6840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332656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Вопрос!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05273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Какой из шаров имеет наибольший вес? Одинакова ли плотность вещества, из которого сделаны шары?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84978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 называются силы, изображенные на рисунке?</a:t>
            </a:r>
          </a:p>
        </p:txBody>
      </p:sp>
      <p:pic>
        <p:nvPicPr>
          <p:cNvPr id="9221" name="Picture 5" descr="вес и сила тяжест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916832"/>
            <a:ext cx="2232248" cy="402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8"/>
          <p:cNvSpPr>
            <a:spLocks noChangeArrowheads="1"/>
          </p:cNvSpPr>
          <p:nvPr/>
        </p:nvSpPr>
        <p:spPr bwMode="auto">
          <a:xfrm>
            <a:off x="3635896" y="2132856"/>
            <a:ext cx="43202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altLang="ru-RU" sz="2800" b="1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упр</a:t>
            </a:r>
            <a:r>
              <a:rPr lang="ru-RU" altLang="ru-RU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сила упругости (сила реакции опоры), приложена к шару</a:t>
            </a:r>
            <a:endParaRPr lang="ru-RU" altLang="ru-RU" sz="2800" dirty="0">
              <a:solidFill>
                <a:prstClr val="black"/>
              </a:solidFill>
            </a:endParaRPr>
          </a:p>
        </p:txBody>
      </p:sp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4067944" y="4005064"/>
            <a:ext cx="38164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 - вес тела,  приложен к опоре</a:t>
            </a:r>
            <a:endParaRPr lang="ru-RU" altLang="ru-RU" sz="2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844824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941168"/>
            <a:ext cx="792088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32656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Вопрос!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51520" y="1052736"/>
            <a:ext cx="374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Тело на опоре – </a:t>
            </a:r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5183187" y="1052736"/>
            <a:ext cx="396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Тело на подвесе – </a:t>
            </a: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/>
        </p:nvGraphicFramePr>
        <p:xfrm>
          <a:off x="6660232" y="2420888"/>
          <a:ext cx="1952444" cy="2490609"/>
        </p:xfrm>
        <a:graphic>
          <a:graphicData uri="http://schemas.openxmlformats.org/presentationml/2006/ole">
            <p:oleObj spid="_x0000_s12290" name="Image" r:id="rId3" imgW="2577778" imgH="3441270" progId="">
              <p:embed/>
            </p:oleObj>
          </a:graphicData>
        </a:graphic>
      </p:graphicFrame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7668344" y="4005064"/>
            <a:ext cx="0" cy="6445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H="1" flipV="1">
            <a:off x="7668344" y="3356992"/>
            <a:ext cx="9525" cy="58420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332656"/>
            <a:ext cx="262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 тела Р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412776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деформируется и тело, и опора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1412776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деформируется и тело, и подвес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15816" y="5229200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20072" y="404664"/>
            <a:ext cx="36004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999000_ves-tela-risunok-fizika"/>
          <p:cNvPicPr>
            <a:picLocks noChangeAspect="1" noChangeArrowheads="1"/>
          </p:cNvPicPr>
          <p:nvPr/>
        </p:nvPicPr>
        <p:blipFill>
          <a:blip r:embed="rId4" cstate="screen"/>
          <a:srcRect r="48649"/>
          <a:stretch>
            <a:fillRect/>
          </a:stretch>
        </p:blipFill>
        <p:spPr bwMode="auto">
          <a:xfrm>
            <a:off x="467544" y="2492896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03237" y="5229200"/>
            <a:ext cx="864076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3. Вес тела</a:t>
            </a:r>
            <a:r>
              <a:rPr lang="ru-RU" sz="2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( Р ) -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сила, с которой это тело вследствие притяжения к Земле,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действует на опору или подвес.</a:t>
            </a:r>
          </a:p>
        </p:txBody>
      </p:sp>
      <p:pic>
        <p:nvPicPr>
          <p:cNvPr id="18" name="Picture 4" descr="999000_ves-tela-risunok-fizika"/>
          <p:cNvPicPr>
            <a:picLocks noChangeAspect="1" noChangeArrowheads="1"/>
          </p:cNvPicPr>
          <p:nvPr/>
        </p:nvPicPr>
        <p:blipFill>
          <a:blip r:embed="rId4" cstate="screen"/>
          <a:srcRect l="51351"/>
          <a:stretch>
            <a:fillRect/>
          </a:stretch>
        </p:blipFill>
        <p:spPr bwMode="auto">
          <a:xfrm>
            <a:off x="5076056" y="2564904"/>
            <a:ext cx="12961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img_user_file_54a9c0c9d474c_1_1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2483768" y="2708920"/>
            <a:ext cx="1512168" cy="146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600" y="1268760"/>
            <a:ext cx="7344816" cy="2087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тела. Единицы силы. Связь между силой тяжести и массой тела.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323528" y="332656"/>
            <a:ext cx="7010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Д.з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27, 28 упр. № 10(письменно)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Невесомость2_thum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6216" y="3501008"/>
            <a:ext cx="1368152" cy="230292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ри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3501008"/>
            <a:ext cx="1368328" cy="2304256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0" descr="C:\Users\User\Documents\04 Ф-7 класс\Ф-7 Кирилл и Мефодий\17\{E993A609-771D-48F1-9B99-F7FA82F0BD1C}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501008"/>
            <a:ext cx="3400335" cy="2304256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995936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Графическое изображение веса тела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66124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Вес - разновидность силы упругости</a:t>
            </a:r>
          </a:p>
        </p:txBody>
      </p:sp>
      <p:pic>
        <p:nvPicPr>
          <p:cNvPr id="6" name="Picture 10" descr="C:\Users\User\Documents\04 Ф-7 класс\Ф-7 Кирилл и Мефодий\17\{E993A609-771D-48F1-9B99-F7FA82F0BD1C}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484784"/>
            <a:ext cx="5184576" cy="388843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444208" y="2924944"/>
            <a:ext cx="0" cy="720080"/>
          </a:xfrm>
          <a:prstGeom prst="line">
            <a:avLst/>
          </a:prstGeom>
          <a:ln w="53975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55976" y="4581128"/>
            <a:ext cx="0" cy="720080"/>
          </a:xfrm>
          <a:prstGeom prst="line">
            <a:avLst/>
          </a:prstGeom>
          <a:ln w="60325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2636912"/>
            <a:ext cx="0" cy="792088"/>
          </a:xfrm>
          <a:prstGeom prst="line">
            <a:avLst/>
          </a:prstGeom>
          <a:ln w="60325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16632"/>
            <a:ext cx="8892480" cy="868362"/>
          </a:xfrm>
        </p:spPr>
        <p:txBody>
          <a:bodyPr>
            <a:noAutofit/>
          </a:bodyPr>
          <a:lstStyle/>
          <a:p>
            <a:r>
              <a:rPr lang="ru-RU" sz="27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 различаются сила тяжести </a:t>
            </a:r>
            <a:r>
              <a:rPr lang="en-US" sz="27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75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тяж</a:t>
            </a:r>
            <a:r>
              <a:rPr lang="ru-RU" sz="27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75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 тела Р?</a:t>
            </a:r>
            <a:endParaRPr lang="ru-RU" sz="27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528" y="4221088"/>
            <a:ext cx="85693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Вес тела равен силе тяжести в случае, когда тело вместе с опорой или подвесом неподвижно (или  движется равномерно) относительно Земли. </a:t>
            </a:r>
          </a:p>
          <a:p>
            <a:pPr algn="ctr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P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=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</a:rPr>
              <a:t>F</a:t>
            </a:r>
            <a:r>
              <a:rPr lang="ru-RU" sz="3200" i="1" baseline="-25000" dirty="0">
                <a:solidFill>
                  <a:prstClr val="black"/>
                </a:solidFill>
                <a:latin typeface="Times New Roman" pitchFamily="18" charset="0"/>
              </a:rPr>
              <a:t>тяж</a:t>
            </a:r>
            <a:endParaRPr lang="ru-RU" sz="2400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6" name="Picture 4" descr="https://fs00.infourok.ru/images/doc/222/15448/3/img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052736"/>
            <a:ext cx="4075653" cy="180020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s://fs00.infourok.ru/images/doc/222/15448/3/img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0058" y="1052736"/>
            <a:ext cx="4024412" cy="180020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2411760" y="1844824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>
            <a:off x="6732240" y="2132856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7825" name="Object 4"/>
          <p:cNvGraphicFramePr>
            <a:graphicFrameLocks noChangeAspect="1"/>
          </p:cNvGraphicFramePr>
          <p:nvPr/>
        </p:nvGraphicFramePr>
        <p:xfrm>
          <a:off x="1547664" y="2132856"/>
          <a:ext cx="793303" cy="684684"/>
        </p:xfrm>
        <a:graphic>
          <a:graphicData uri="http://schemas.openxmlformats.org/presentationml/2006/ole">
            <p:oleObj spid="_x0000_s13314" name="Equation" r:id="rId5" imgW="279360" imgH="241200" progId="">
              <p:embed/>
            </p:oleObj>
          </a:graphicData>
        </a:graphic>
      </p:graphicFrame>
      <p:graphicFrame>
        <p:nvGraphicFramePr>
          <p:cNvPr id="77826" name="Object 7"/>
          <p:cNvGraphicFramePr>
            <a:graphicFrameLocks noChangeAspect="1"/>
          </p:cNvGraphicFramePr>
          <p:nvPr/>
        </p:nvGraphicFramePr>
        <p:xfrm>
          <a:off x="6012160" y="2204863"/>
          <a:ext cx="472058" cy="629411"/>
        </p:xfrm>
        <a:graphic>
          <a:graphicData uri="http://schemas.openxmlformats.org/presentationml/2006/ole">
            <p:oleObj spid="_x0000_s13315" name="Equation" r:id="rId6" imgW="152280" imgH="20304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47664" y="1052736"/>
            <a:ext cx="222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сила тяжести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1052736"/>
            <a:ext cx="14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вес тела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3212976"/>
            <a:ext cx="67687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Разные точки приложения сил.</a:t>
            </a:r>
          </a:p>
          <a:p>
            <a:pPr algn="ctr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Различна природа сил.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9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36912"/>
            <a:ext cx="86072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5536" y="1124744"/>
            <a:ext cx="84455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рисунке изображены некоторые из сил, действующих на опору или тело. Поставьте название сил к соответствующему рисунку.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47864" y="4725144"/>
            <a:ext cx="2580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Сила упругости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44208" y="4725144"/>
            <a:ext cx="2271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Сила тяжести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971600" y="4725144"/>
            <a:ext cx="1520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Вес тела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404664"/>
            <a:ext cx="1954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Вопрос!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5508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Изменение веса тела в лифте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78904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При равномерном движении лифта между этажами вес тела остается постоянным.</a:t>
            </a: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052736"/>
            <a:ext cx="3600400" cy="469337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12687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 момент начала движения лифта вверх вес тела увеличивается, а в момент начала движения вниз вес тела уменьшается.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700808"/>
            <a:ext cx="3126933" cy="396044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31840" y="260648"/>
            <a:ext cx="254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Невесомость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явление, при котором на тело действует только сила тяжести.</a:t>
            </a:r>
          </a:p>
        </p:txBody>
      </p:sp>
      <p:pic>
        <p:nvPicPr>
          <p:cNvPr id="7" name="Picture 19" descr="Картинка 103 из 10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1700808"/>
            <a:ext cx="2448272" cy="165618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Невесомость2_thum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1700808"/>
            <a:ext cx="2130266" cy="396044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580526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пружина не растянута  и  груз находиться   в состоянии  </a:t>
            </a:r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невесомости.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008" y="191683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3" name="Picture 4" descr="Картинка 97 из 28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lum contrast="18000"/>
          </a:blip>
          <a:srcRect/>
          <a:stretch>
            <a:fillRect/>
          </a:stretch>
        </p:blipFill>
        <p:spPr bwMode="auto">
          <a:xfrm>
            <a:off x="6228184" y="3573016"/>
            <a:ext cx="2448272" cy="208823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4581128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направлена сила тяжести?</a:t>
            </a:r>
          </a:p>
        </p:txBody>
      </p:sp>
      <p:pic>
        <p:nvPicPr>
          <p:cNvPr id="20483" name="Picture 4" descr="Movie41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59832" y="1844824"/>
            <a:ext cx="2448272" cy="244827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251520" y="980728"/>
            <a:ext cx="871296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это сила, с которой </a:t>
            </a:r>
            <a:r>
              <a:rPr lang="ru-RU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тело</a:t>
            </a:r>
            <a:r>
              <a:rPr lang="ru-RU" sz="2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притягивается к Земле</a:t>
            </a:r>
            <a:endParaRPr lang="ru-RU" sz="27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332656"/>
            <a:ext cx="3664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Сила тяжести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80" y="5445224"/>
            <a:ext cx="572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 чего зависит сила тяжести?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78731" y="1844824"/>
            <a:ext cx="3040039" cy="2448272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D:\Файлы\01  Документы\001 Мои рисунки\002 Рис.  Механиеские явления\Ф-7 Рисунки\1167758.gif"/>
          <p:cNvPicPr>
            <a:picLocks noChangeAspect="1" noChangeArrowheads="1"/>
          </p:cNvPicPr>
          <p:nvPr/>
        </p:nvPicPr>
        <p:blipFill>
          <a:blip r:embed="rId4" cstate="screen"/>
          <a:srcRect l="14822" t="1389" r="8783" b="1389"/>
          <a:stretch>
            <a:fillRect/>
          </a:stretch>
        </p:blipFill>
        <p:spPr bwMode="auto">
          <a:xfrm>
            <a:off x="467545" y="1844824"/>
            <a:ext cx="2304256" cy="246884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95536" y="332656"/>
            <a:ext cx="85179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Единица силы в СИ – 1 Н (1 ньютон)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059832" y="1628800"/>
            <a:ext cx="6265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единицу силы принята сила, ……………………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5848" name="Picture 8" descr="Портрет Ньютона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323528" y="1268760"/>
            <a:ext cx="2448272" cy="367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323528" y="5085184"/>
            <a:ext cx="2520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Исаак Ньютон</a:t>
            </a:r>
          </a:p>
          <a:p>
            <a:pPr algn="ctr"/>
            <a:r>
              <a:rPr lang="ru-RU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(1643 – 1727)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636912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которая за время 1 с изменяет скорость тела массой 1 кг на </a:t>
            </a:r>
          </a:p>
          <a:p>
            <a:r>
              <a:rPr lang="ru-RU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м/с.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31840" y="4293096"/>
            <a:ext cx="535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килоньютон = 1 кН = 1000 Н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3848" y="4941168"/>
            <a:ext cx="585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миллиньютон = 1 мН = 0,001 Н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28184" y="6021288"/>
            <a:ext cx="2456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28 стр. 76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773</Words>
  <Application>Microsoft Office PowerPoint</Application>
  <PresentationFormat>Экран (4:3)</PresentationFormat>
  <Paragraphs>101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1_Тема Office</vt:lpstr>
      <vt:lpstr>Image</vt:lpstr>
      <vt:lpstr>Equation</vt:lpstr>
      <vt:lpstr>Формула</vt:lpstr>
      <vt:lpstr>Вес тела. Единицы силы. Связь между силой тяжести и массой тела</vt:lpstr>
      <vt:lpstr>Слайд 2</vt:lpstr>
      <vt:lpstr>Графическое изображение веса тела</vt:lpstr>
      <vt:lpstr>Чем различаются сила тяжести Fтяж и вес тела Р?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Вес тела. Единицы силы. Связь между силой тяжести и массой тела.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 тела. Единицы силы. Связь между силой тяжести и массой тела</dc:title>
  <dc:creator>Лариса Гончарова</dc:creator>
  <cp:lastModifiedBy>Наталья</cp:lastModifiedBy>
  <cp:revision>6</cp:revision>
  <dcterms:created xsi:type="dcterms:W3CDTF">2018-12-13T20:12:13Z</dcterms:created>
  <dcterms:modified xsi:type="dcterms:W3CDTF">2022-12-06T10:56:58Z</dcterms:modified>
</cp:coreProperties>
</file>